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0"/>
  </p:notesMasterIdLst>
  <p:handoutMasterIdLst>
    <p:handoutMasterId r:id="rId221"/>
  </p:handoutMasterIdLst>
  <p:sldIdLst>
    <p:sldId id="256" r:id="rId2"/>
    <p:sldId id="258" r:id="rId3"/>
    <p:sldId id="453" r:id="rId4"/>
    <p:sldId id="266" r:id="rId5"/>
    <p:sldId id="309" r:id="rId6"/>
    <p:sldId id="260" r:id="rId7"/>
    <p:sldId id="458" r:id="rId8"/>
    <p:sldId id="303" r:id="rId9"/>
    <p:sldId id="519" r:id="rId10"/>
    <p:sldId id="449" r:id="rId11"/>
    <p:sldId id="450" r:id="rId12"/>
    <p:sldId id="261" r:id="rId13"/>
    <p:sldId id="265" r:id="rId14"/>
    <p:sldId id="540" r:id="rId15"/>
    <p:sldId id="518" r:id="rId16"/>
    <p:sldId id="271" r:id="rId17"/>
    <p:sldId id="320" r:id="rId18"/>
    <p:sldId id="321" r:id="rId19"/>
    <p:sldId id="322" r:id="rId20"/>
    <p:sldId id="323" r:id="rId21"/>
    <p:sldId id="414" r:id="rId22"/>
    <p:sldId id="364" r:id="rId23"/>
    <p:sldId id="365" r:id="rId24"/>
    <p:sldId id="324" r:id="rId25"/>
    <p:sldId id="462" r:id="rId26"/>
    <p:sldId id="463" r:id="rId27"/>
    <p:sldId id="464" r:id="rId28"/>
    <p:sldId id="325" r:id="rId29"/>
    <p:sldId id="330" r:id="rId30"/>
    <p:sldId id="545" r:id="rId31"/>
    <p:sldId id="513" r:id="rId32"/>
    <p:sldId id="520" r:id="rId33"/>
    <p:sldId id="355" r:id="rId34"/>
    <p:sldId id="465" r:id="rId35"/>
    <p:sldId id="466" r:id="rId36"/>
    <p:sldId id="444" r:id="rId37"/>
    <p:sldId id="366" r:id="rId38"/>
    <p:sldId id="398" r:id="rId39"/>
    <p:sldId id="384" r:id="rId40"/>
    <p:sldId id="375" r:id="rId41"/>
    <p:sldId id="354" r:id="rId42"/>
    <p:sldId id="374" r:id="rId43"/>
    <p:sldId id="367" r:id="rId44"/>
    <p:sldId id="551" r:id="rId45"/>
    <p:sldId id="516" r:id="rId46"/>
    <p:sldId id="517" r:id="rId47"/>
    <p:sldId id="521" r:id="rId48"/>
    <p:sldId id="340" r:id="rId49"/>
    <p:sldId id="339" r:id="rId50"/>
    <p:sldId id="455" r:id="rId51"/>
    <p:sldId id="456" r:id="rId52"/>
    <p:sldId id="561" r:id="rId53"/>
    <p:sldId id="338" r:id="rId54"/>
    <p:sldId id="497" r:id="rId55"/>
    <p:sldId id="498" r:id="rId56"/>
    <p:sldId id="467" r:id="rId57"/>
    <p:sldId id="447" r:id="rId58"/>
    <p:sldId id="448" r:id="rId59"/>
    <p:sldId id="342" r:id="rId60"/>
    <p:sldId id="343" r:id="rId61"/>
    <p:sldId id="344" r:id="rId62"/>
    <p:sldId id="346" r:id="rId63"/>
    <p:sldId id="547" r:id="rId64"/>
    <p:sldId id="548" r:id="rId65"/>
    <p:sldId id="549" r:id="rId66"/>
    <p:sldId id="509" r:id="rId67"/>
    <p:sldId id="550" r:id="rId68"/>
    <p:sldId id="522" r:id="rId69"/>
    <p:sldId id="267" r:id="rId70"/>
    <p:sldId id="468" r:id="rId71"/>
    <p:sldId id="469" r:id="rId72"/>
    <p:sldId id="334" r:id="rId73"/>
    <p:sldId id="337" r:id="rId74"/>
    <p:sldId id="336" r:id="rId75"/>
    <p:sldId id="362" r:id="rId76"/>
    <p:sldId id="363" r:id="rId77"/>
    <p:sldId id="331" r:id="rId78"/>
    <p:sldId id="332" r:id="rId79"/>
    <p:sldId id="333" r:id="rId80"/>
    <p:sldId id="546" r:id="rId81"/>
    <p:sldId id="523" r:id="rId82"/>
    <p:sldId id="327" r:id="rId83"/>
    <p:sldId id="269" r:id="rId84"/>
    <p:sldId id="470" r:id="rId85"/>
    <p:sldId id="471" r:id="rId86"/>
    <p:sldId id="328" r:id="rId87"/>
    <p:sldId id="353" r:id="rId88"/>
    <p:sldId id="349" r:id="rId89"/>
    <p:sldId id="350" r:id="rId90"/>
    <p:sldId id="552" r:id="rId91"/>
    <p:sldId id="553" r:id="rId92"/>
    <p:sldId id="524" r:id="rId93"/>
    <p:sldId id="281" r:id="rId94"/>
    <p:sldId id="473" r:id="rId95"/>
    <p:sldId id="474" r:id="rId96"/>
    <p:sldId id="409" r:id="rId97"/>
    <p:sldId id="358" r:id="rId98"/>
    <p:sldId id="357" r:id="rId99"/>
    <p:sldId id="372" r:id="rId100"/>
    <p:sldId id="410" r:id="rId101"/>
    <p:sldId id="376" r:id="rId102"/>
    <p:sldId id="400" r:id="rId103"/>
    <p:sldId id="525" r:id="rId104"/>
    <p:sldId id="533" r:id="rId105"/>
    <p:sldId id="535" r:id="rId106"/>
    <p:sldId id="277" r:id="rId107"/>
    <p:sldId id="476" r:id="rId108"/>
    <p:sldId id="541" r:id="rId109"/>
    <p:sldId id="542" r:id="rId110"/>
    <p:sldId id="478" r:id="rId111"/>
    <p:sldId id="386" r:id="rId112"/>
    <p:sldId id="387" r:id="rId113"/>
    <p:sldId id="401" r:id="rId114"/>
    <p:sldId id="481" r:id="rId115"/>
    <p:sldId id="528" r:id="rId116"/>
    <p:sldId id="446" r:id="rId117"/>
    <p:sldId id="445" r:id="rId118"/>
    <p:sldId id="482" r:id="rId119"/>
    <p:sldId id="402" r:id="rId120"/>
    <p:sldId id="411" r:id="rId121"/>
    <p:sldId id="412" r:id="rId122"/>
    <p:sldId id="415" r:id="rId123"/>
    <p:sldId id="416" r:id="rId124"/>
    <p:sldId id="403" r:id="rId125"/>
    <p:sldId id="431" r:id="rId126"/>
    <p:sldId id="514" r:id="rId127"/>
    <p:sldId id="515" r:id="rId128"/>
    <p:sldId id="529" r:id="rId129"/>
    <p:sldId id="275" r:id="rId130"/>
    <p:sldId id="484" r:id="rId131"/>
    <p:sldId id="485" r:id="rId132"/>
    <p:sldId id="486" r:id="rId133"/>
    <p:sldId id="381" r:id="rId134"/>
    <p:sldId id="382" r:id="rId135"/>
    <p:sldId id="383" r:id="rId136"/>
    <p:sldId id="388" r:id="rId137"/>
    <p:sldId id="530" r:id="rId138"/>
    <p:sldId id="279" r:id="rId139"/>
    <p:sldId id="488" r:id="rId140"/>
    <p:sldId id="487" r:id="rId141"/>
    <p:sldId id="554" r:id="rId142"/>
    <p:sldId id="555" r:id="rId143"/>
    <p:sldId id="421" r:id="rId144"/>
    <p:sldId id="426" r:id="rId145"/>
    <p:sldId id="371" r:id="rId146"/>
    <p:sldId id="425" r:id="rId147"/>
    <p:sldId id="531" r:id="rId148"/>
    <p:sldId id="507" r:id="rId149"/>
    <p:sldId id="489" r:id="rId150"/>
    <p:sldId id="490" r:id="rId151"/>
    <p:sldId id="432" r:id="rId152"/>
    <p:sldId id="418" r:id="rId153"/>
    <p:sldId id="433" r:id="rId154"/>
    <p:sldId id="417" r:id="rId155"/>
    <p:sldId id="359" r:id="rId156"/>
    <p:sldId id="434" r:id="rId157"/>
    <p:sldId id="420" r:id="rId158"/>
    <p:sldId id="406" r:id="rId159"/>
    <p:sldId id="435" r:id="rId160"/>
    <p:sldId id="536" r:id="rId161"/>
    <p:sldId id="288" r:id="rId162"/>
    <p:sldId id="370" r:id="rId163"/>
    <p:sldId id="390" r:id="rId164"/>
    <p:sldId id="373" r:id="rId165"/>
    <p:sldId id="391" r:id="rId166"/>
    <p:sldId id="377" r:id="rId167"/>
    <p:sldId id="378" r:id="rId168"/>
    <p:sldId id="544" r:id="rId169"/>
    <p:sldId id="437" r:id="rId170"/>
    <p:sldId id="440" r:id="rId171"/>
    <p:sldId id="438" r:id="rId172"/>
    <p:sldId id="439" r:id="rId173"/>
    <p:sldId id="538" r:id="rId174"/>
    <p:sldId id="492" r:id="rId175"/>
    <p:sldId id="493" r:id="rId176"/>
    <p:sldId id="494" r:id="rId177"/>
    <p:sldId id="389" r:id="rId178"/>
    <p:sldId id="407" r:id="rId179"/>
    <p:sldId id="495" r:id="rId180"/>
    <p:sldId id="496" r:id="rId181"/>
    <p:sldId id="499" r:id="rId182"/>
    <p:sldId id="394" r:id="rId183"/>
    <p:sldId id="537" r:id="rId184"/>
    <p:sldId id="289" r:id="rId185"/>
    <p:sldId id="491" r:id="rId186"/>
    <p:sldId id="395" r:id="rId187"/>
    <p:sldId id="393" r:id="rId188"/>
    <p:sldId id="413" r:id="rId189"/>
    <p:sldId id="369" r:id="rId190"/>
    <p:sldId id="452" r:id="rId191"/>
    <p:sldId id="556" r:id="rId192"/>
    <p:sldId id="557" r:id="rId193"/>
    <p:sldId id="558" r:id="rId194"/>
    <p:sldId id="563" r:id="rId195"/>
    <p:sldId id="559" r:id="rId196"/>
    <p:sldId id="564" r:id="rId197"/>
    <p:sldId id="566" r:id="rId198"/>
    <p:sldId id="567" r:id="rId199"/>
    <p:sldId id="317" r:id="rId200"/>
    <p:sldId id="510" r:id="rId201"/>
    <p:sldId id="511" r:id="rId202"/>
    <p:sldId id="512" r:id="rId203"/>
    <p:sldId id="318" r:id="rId204"/>
    <p:sldId id="427" r:id="rId205"/>
    <p:sldId id="428" r:id="rId206"/>
    <p:sldId id="315" r:id="rId207"/>
    <p:sldId id="310" r:id="rId208"/>
    <p:sldId id="311" r:id="rId209"/>
    <p:sldId id="312" r:id="rId210"/>
    <p:sldId id="313" r:id="rId211"/>
    <p:sldId id="562" r:id="rId212"/>
    <p:sldId id="297" r:id="rId213"/>
    <p:sldId id="503" r:id="rId214"/>
    <p:sldId id="299" r:id="rId215"/>
    <p:sldId id="506" r:id="rId216"/>
    <p:sldId id="304" r:id="rId217"/>
    <p:sldId id="326" r:id="rId218"/>
    <p:sldId id="301" r:id="rId219"/>
  </p:sldIdLst>
  <p:sldSz cx="16256000" cy="9144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1pPr>
    <a:lvl2pPr marL="0" marR="0" indent="45720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2pPr>
    <a:lvl3pPr marL="0" marR="0" indent="91440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3pPr>
    <a:lvl4pPr marL="0" marR="0" indent="137160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4pPr>
    <a:lvl5pPr marL="0" marR="0" indent="182880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5pPr>
    <a:lvl6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6pPr>
    <a:lvl7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7pPr>
    <a:lvl8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8pPr>
    <a:lvl9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lvl9pPr>
  </p:defaultTextStyle>
  <p:extLst>
    <p:ext uri="{EFAFB233-063F-42B5-8137-9DF3F51BA10A}">
      <p15:sldGuideLst xmlns:p15="http://schemas.microsoft.com/office/powerpoint/2012/main">
        <p15:guide id="1" orient="horz" pos="2880">
          <p15:clr>
            <a:srgbClr val="A4A3A4"/>
          </p15:clr>
        </p15:guide>
        <p15:guide id="2" pos="512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80808"/>
    <a:srgbClr val="0F5AF1"/>
    <a:srgbClr val="0033CC"/>
    <a:srgbClr val="82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1F497D"/>
        </a:fontRef>
        <a:srgbClr val="1F497D"/>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a:tcStyle>
        <a:tcBdr/>
        <a:fill>
          <a:solidFill>
            <a:srgbClr val="E8ECF4"/>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635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635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1F497D"/>
        </a:fontRef>
        <a:srgbClr val="1F497D"/>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635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635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1F497D"/>
        </a:fontRef>
        <a:srgbClr val="1F497D"/>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635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635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1F497D"/>
        </a:fontRef>
        <a:srgbClr val="1F497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7E8EC"/>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1F497D"/>
        </a:fontRef>
        <a:srgbClr val="1F497D"/>
      </a:tcTxStyle>
      <a:tcStyle>
        <a:tcBdr>
          <a:left>
            <a:ln w="12700" cap="flat">
              <a:noFill/>
              <a:miter lim="400000"/>
            </a:ln>
          </a:left>
          <a:right>
            <a:ln w="12700" cap="flat">
              <a:noFill/>
              <a:miter lim="400000"/>
            </a:ln>
          </a:right>
          <a:top>
            <a:ln w="88900" cap="flat">
              <a:solidFill>
                <a:srgbClr val="1F497D"/>
              </a:solidFill>
              <a:prstDash val="solid"/>
              <a:round/>
            </a:ln>
          </a:top>
          <a:bottom>
            <a:ln w="38100" cap="flat">
              <a:solidFill>
                <a:srgbClr val="1F497D"/>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38100" cap="flat">
              <a:solidFill>
                <a:srgbClr val="1F497D"/>
              </a:solidFill>
              <a:prstDash val="solid"/>
              <a:round/>
            </a:ln>
          </a:top>
          <a:bottom>
            <a:ln w="38100" cap="flat">
              <a:solidFill>
                <a:srgbClr val="1F497D"/>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1F497D"/>
        </a:fontRef>
        <a:srgbClr val="1F497D"/>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CED6"/>
          </a:solidFill>
        </a:fill>
      </a:tcStyle>
    </a:wholeTbl>
    <a:band2H>
      <a:tcTxStyle/>
      <a:tcStyle>
        <a:tcBdr/>
        <a:fill>
          <a:solidFill>
            <a:srgbClr val="E7E8E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1F497D"/>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635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1F497D"/>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635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1F497D"/>
          </a:solidFill>
        </a:fill>
      </a:tcStyle>
    </a:firstRow>
  </a:tblStyle>
  <a:tblStyle styleId="{2708684C-4D16-4618-839F-0558EEFCDFE6}" styleName="">
    <a:tblBg/>
    <a:wholeTbl>
      <a:tcTxStyle b="off"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889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04" autoAdjust="0"/>
    <p:restoredTop sz="60980" autoAdjust="0"/>
  </p:normalViewPr>
  <p:slideViewPr>
    <p:cSldViewPr>
      <p:cViewPr varScale="1">
        <p:scale>
          <a:sx n="73" d="100"/>
          <a:sy n="73" d="100"/>
        </p:scale>
        <p:origin x="624" y="60"/>
      </p:cViewPr>
      <p:guideLst>
        <p:guide orient="horz" pos="2880"/>
        <p:guide pos="5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516"/>
    </p:cViewPr>
  </p:sorterViewPr>
  <p:notesViewPr>
    <p:cSldViewPr>
      <p:cViewPr varScale="1">
        <p:scale>
          <a:sx n="126" d="100"/>
          <a:sy n="126" d="100"/>
        </p:scale>
        <p:origin x="-7596"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slide" Target="slides/slide204.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16" Type="http://schemas.openxmlformats.org/officeDocument/2006/relationships/slide" Target="slides/slide215.xml"/><Relationship Id="rId211" Type="http://schemas.openxmlformats.org/officeDocument/2006/relationships/slide" Target="slides/slide210.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92" Type="http://schemas.openxmlformats.org/officeDocument/2006/relationships/slide" Target="slides/slide191.xml"/><Relationship Id="rId197" Type="http://schemas.openxmlformats.org/officeDocument/2006/relationships/slide" Target="slides/slide196.xml"/><Relationship Id="rId206" Type="http://schemas.openxmlformats.org/officeDocument/2006/relationships/slide" Target="slides/slide205.xml"/><Relationship Id="rId201" Type="http://schemas.openxmlformats.org/officeDocument/2006/relationships/slide" Target="slides/slide200.xml"/><Relationship Id="rId222"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slide" Target="slides/slide186.xml"/><Relationship Id="rId217" Type="http://schemas.openxmlformats.org/officeDocument/2006/relationships/slide" Target="slides/slide216.xml"/><Relationship Id="rId1" Type="http://schemas.openxmlformats.org/officeDocument/2006/relationships/slideMaster" Target="slideMasters/slideMaster1.xml"/><Relationship Id="rId6" Type="http://schemas.openxmlformats.org/officeDocument/2006/relationships/slide" Target="slides/slide5.xml"/><Relationship Id="rId212" Type="http://schemas.openxmlformats.org/officeDocument/2006/relationships/slide" Target="slides/slide211.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172" Type="http://schemas.openxmlformats.org/officeDocument/2006/relationships/slide" Target="slides/slide171.xml"/><Relationship Id="rId193" Type="http://schemas.openxmlformats.org/officeDocument/2006/relationships/slide" Target="slides/slide192.xml"/><Relationship Id="rId202" Type="http://schemas.openxmlformats.org/officeDocument/2006/relationships/slide" Target="slides/slide201.xml"/><Relationship Id="rId207" Type="http://schemas.openxmlformats.org/officeDocument/2006/relationships/slide" Target="slides/slide206.xml"/><Relationship Id="rId223"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13" Type="http://schemas.openxmlformats.org/officeDocument/2006/relationships/slide" Target="slides/slide212.xml"/><Relationship Id="rId218" Type="http://schemas.openxmlformats.org/officeDocument/2006/relationships/slide" Target="slides/slide217.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slide" Target="slides/slide202.xml"/><Relationship Id="rId208" Type="http://schemas.openxmlformats.org/officeDocument/2006/relationships/slide" Target="slides/slide207.xml"/><Relationship Id="rId19" Type="http://schemas.openxmlformats.org/officeDocument/2006/relationships/slide" Target="slides/slide18.xml"/><Relationship Id="rId224" Type="http://schemas.openxmlformats.org/officeDocument/2006/relationships/theme" Target="theme/theme1.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219" Type="http://schemas.openxmlformats.org/officeDocument/2006/relationships/slide" Target="slides/slide218.xml"/><Relationship Id="rId3" Type="http://schemas.openxmlformats.org/officeDocument/2006/relationships/slide" Target="slides/slide2.xml"/><Relationship Id="rId214" Type="http://schemas.openxmlformats.org/officeDocument/2006/relationships/slide" Target="slides/slide213.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slide" Target="slides/slide208.xml"/><Relationship Id="rId190" Type="http://schemas.openxmlformats.org/officeDocument/2006/relationships/slide" Target="slides/slide189.xml"/><Relationship Id="rId204" Type="http://schemas.openxmlformats.org/officeDocument/2006/relationships/slide" Target="slides/slide203.xml"/><Relationship Id="rId220" Type="http://schemas.openxmlformats.org/officeDocument/2006/relationships/notesMaster" Target="notesMasters/notesMaster1.xml"/><Relationship Id="rId225"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slide" Target="slides/slide209.xml"/><Relationship Id="rId215" Type="http://schemas.openxmlformats.org/officeDocument/2006/relationships/slide" Target="slides/slide214.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handoutMaster" Target="handoutMasters/handoutMaster1.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A52445C-7A04-4E34-8DCF-60C9D6A19093}" type="datetimeFigureOut">
              <a:rPr lang="en-US" smtClean="0"/>
              <a:pPr/>
              <a:t>4/7/2018</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A15B2F4-506F-47BF-AE59-FE087E3D9CC8}" type="slidenum">
              <a:rPr lang="en-US" smtClean="0"/>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6" name="Shape 26"/>
          <p:cNvSpPr>
            <a:spLocks noGrp="1" noRot="1" noChangeAspect="1"/>
          </p:cNvSpPr>
          <p:nvPr>
            <p:ph type="sldImg"/>
          </p:nvPr>
        </p:nvSpPr>
        <p:spPr>
          <a:xfrm>
            <a:off x="1143000" y="685800"/>
            <a:ext cx="4572000" cy="3429000"/>
          </a:xfrm>
          <a:prstGeom prst="rect">
            <a:avLst/>
          </a:prstGeom>
        </p:spPr>
        <p:txBody>
          <a:bodyPr/>
          <a:lstStyle/>
          <a:p>
            <a:endParaRPr/>
          </a:p>
        </p:txBody>
      </p:sp>
      <p:sp>
        <p:nvSpPr>
          <p:cNvPr id="27" name="Shape 2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1625600" latinLnBrk="0">
      <a:spcBef>
        <a:spcPts val="700"/>
      </a:spcBef>
      <a:defRPr sz="2000">
        <a:latin typeface="+mj-lt"/>
        <a:ea typeface="+mj-ea"/>
        <a:cs typeface="+mj-cs"/>
        <a:sym typeface="Verdana"/>
      </a:defRPr>
    </a:lvl1pPr>
    <a:lvl2pPr indent="228600" defTabSz="1625600" latinLnBrk="0">
      <a:spcBef>
        <a:spcPts val="700"/>
      </a:spcBef>
      <a:defRPr sz="2000">
        <a:latin typeface="+mj-lt"/>
        <a:ea typeface="+mj-ea"/>
        <a:cs typeface="+mj-cs"/>
        <a:sym typeface="Verdana"/>
      </a:defRPr>
    </a:lvl2pPr>
    <a:lvl3pPr indent="457200" defTabSz="1625600" latinLnBrk="0">
      <a:spcBef>
        <a:spcPts val="700"/>
      </a:spcBef>
      <a:defRPr sz="2000">
        <a:latin typeface="+mj-lt"/>
        <a:ea typeface="+mj-ea"/>
        <a:cs typeface="+mj-cs"/>
        <a:sym typeface="Verdana"/>
      </a:defRPr>
    </a:lvl3pPr>
    <a:lvl4pPr indent="685800" defTabSz="1625600" latinLnBrk="0">
      <a:spcBef>
        <a:spcPts val="700"/>
      </a:spcBef>
      <a:defRPr sz="2000">
        <a:latin typeface="+mj-lt"/>
        <a:ea typeface="+mj-ea"/>
        <a:cs typeface="+mj-cs"/>
        <a:sym typeface="Verdana"/>
      </a:defRPr>
    </a:lvl4pPr>
    <a:lvl5pPr indent="914400" defTabSz="1625600" latinLnBrk="0">
      <a:spcBef>
        <a:spcPts val="700"/>
      </a:spcBef>
      <a:defRPr sz="2000">
        <a:latin typeface="+mj-lt"/>
        <a:ea typeface="+mj-ea"/>
        <a:cs typeface="+mj-cs"/>
        <a:sym typeface="Verdana"/>
      </a:defRPr>
    </a:lvl5pPr>
    <a:lvl6pPr indent="1143000" defTabSz="1625600" latinLnBrk="0">
      <a:spcBef>
        <a:spcPts val="700"/>
      </a:spcBef>
      <a:defRPr sz="2000">
        <a:latin typeface="+mj-lt"/>
        <a:ea typeface="+mj-ea"/>
        <a:cs typeface="+mj-cs"/>
        <a:sym typeface="Verdana"/>
      </a:defRPr>
    </a:lvl6pPr>
    <a:lvl7pPr indent="1371600" defTabSz="1625600" latinLnBrk="0">
      <a:spcBef>
        <a:spcPts val="700"/>
      </a:spcBef>
      <a:defRPr sz="2000">
        <a:latin typeface="+mj-lt"/>
        <a:ea typeface="+mj-ea"/>
        <a:cs typeface="+mj-cs"/>
        <a:sym typeface="Verdana"/>
      </a:defRPr>
    </a:lvl7pPr>
    <a:lvl8pPr indent="1600200" defTabSz="1625600" latinLnBrk="0">
      <a:spcBef>
        <a:spcPts val="700"/>
      </a:spcBef>
      <a:defRPr sz="2000">
        <a:latin typeface="+mj-lt"/>
        <a:ea typeface="+mj-ea"/>
        <a:cs typeface="+mj-cs"/>
        <a:sym typeface="Verdana"/>
      </a:defRPr>
    </a:lvl8pPr>
    <a:lvl9pPr indent="1828800" defTabSz="1625600" latinLnBrk="0">
      <a:spcBef>
        <a:spcPts val="700"/>
      </a:spcBef>
      <a:defRPr sz="2000">
        <a:latin typeface="+mj-lt"/>
        <a:ea typeface="+mj-ea"/>
        <a:cs typeface="+mj-cs"/>
        <a:sym typeface="Verdana"/>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Hello everyone.  Thank you for coming!</a:t>
            </a:r>
          </a:p>
          <a:p>
            <a:br>
              <a:rPr lang="en-US" dirty="0"/>
            </a:br>
            <a:r>
              <a:rPr lang="en-US" dirty="0"/>
              <a:t>When I did this talk a few weeks ago at GDC, I had to cram it all into 25 minutes. </a:t>
            </a:r>
            <a:br>
              <a:rPr lang="en-US" dirty="0"/>
            </a:br>
            <a:r>
              <a:rPr lang="en-US" dirty="0" err="1"/>
              <a:t>Buuuuut</a:t>
            </a:r>
            <a:r>
              <a:rPr lang="en-US" dirty="0"/>
              <a:t>, my first real draft was 45 minutes long.</a:t>
            </a:r>
            <a:br>
              <a:rPr lang="en-US" dirty="0"/>
            </a:br>
            <a:r>
              <a:rPr lang="en-US" dirty="0"/>
              <a:t>I spent a few weeks trimming it back to 25 minutes and my delivery had to be pretty fast.</a:t>
            </a:r>
          </a:p>
          <a:p>
            <a:br>
              <a:rPr lang="en-US" dirty="0"/>
            </a:br>
            <a:r>
              <a:rPr lang="en-US" dirty="0"/>
              <a:t>I’m happy to be here today to give you what I’m calling the director’s cut which has several cut examples and tips.</a:t>
            </a:r>
          </a:p>
          <a:p>
            <a:r>
              <a:rPr lang="en-US" dirty="0"/>
              <a:t>I can also talk at a slower pace which is good for you.</a:t>
            </a:r>
          </a:p>
          <a:p>
            <a:r>
              <a:rPr lang="en-US" dirty="0"/>
              <a:t>At GDC, people couldn’t keep up and stopped taking notes and just let the firehouse of information just hit them in the face.</a:t>
            </a:r>
          </a:p>
          <a:p>
            <a:endParaRPr lang="en-US" dirty="0"/>
          </a:p>
          <a:p>
            <a:r>
              <a:rPr lang="en-US" dirty="0"/>
              <a:t>So let’s get started!</a:t>
            </a:r>
          </a:p>
          <a:p>
            <a:endParaRPr lang="en-US" dirty="0"/>
          </a:p>
          <a:p>
            <a:endParaRPr lang="en-US" dirty="0"/>
          </a:p>
          <a:p>
            <a:endParaRPr lang="en-US" dirty="0"/>
          </a:p>
          <a:p>
            <a:endParaRPr lang="en-US" dirty="0"/>
          </a:p>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55000" lnSpcReduction="20000"/>
          </a:bodyPr>
          <a:lstStyle/>
          <a:p>
            <a:r>
              <a:rPr lang="en-US" baseline="0" dirty="0"/>
              <a:t>My name is David Shaver, and I’m a Game Designer at Naughty Dog. </a:t>
            </a:r>
          </a:p>
          <a:p>
            <a:endParaRPr lang="en-US" baseline="0" dirty="0"/>
          </a:p>
          <a:p>
            <a:r>
              <a:rPr lang="en-US" baseline="0" dirty="0"/>
              <a:t>Before that, I was at Respawn Entertainment, Schell Games, and Zynga.</a:t>
            </a:r>
          </a:p>
          <a:p>
            <a:endParaRPr lang="en-US" baseline="0" dirty="0"/>
          </a:p>
          <a:p>
            <a:r>
              <a:rPr lang="en-US" dirty="0"/>
              <a:t>I’ve been in</a:t>
            </a:r>
            <a:r>
              <a:rPr lang="en-US" baseline="0" dirty="0"/>
              <a:t> the industry for almost 11 years and worked on lots of different games - the most recent you can see here.</a:t>
            </a:r>
          </a:p>
          <a:p>
            <a:endParaRPr lang="en-US" baseline="0" dirty="0"/>
          </a:p>
          <a:p>
            <a:r>
              <a:rPr lang="en-US" baseline="0" dirty="0"/>
              <a:t>I started out as a game programmer, and switched to game and level design.</a:t>
            </a:r>
          </a:p>
          <a:p>
            <a:endParaRPr lang="en-US" baseline="0" dirty="0"/>
          </a:p>
          <a:p>
            <a:r>
              <a:rPr lang="en-US" baseline="0" dirty="0"/>
              <a:t>Years ago, the GDC Level Design Workshop helped me realize my love of design and helped with that transition.</a:t>
            </a:r>
          </a:p>
          <a:p>
            <a:endParaRPr lang="en-US" sz="2000" b="0" baseline="0" dirty="0">
              <a:solidFill>
                <a:srgbClr val="FF0000"/>
              </a:solidFill>
              <a:latin typeface="+mj-lt"/>
              <a:ea typeface="+mj-ea"/>
              <a:cs typeface="+mj-cs"/>
              <a:sym typeface="Verdana"/>
            </a:endParaRPr>
          </a:p>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This talk is about how to guide players naturally with your level layout to minimize the reliance on HUD markers, forced camera moves, and so on.</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It’s the talk I wish someone had given to me years ago, because it would have saved a lot of time!</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Here’s an overview of what I’ll be covering today.</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extLst>
      <p:ext uri="{BB962C8B-B14F-4D97-AF65-F5344CB8AC3E}">
        <p14:creationId xmlns:p14="http://schemas.microsoft.com/office/powerpoint/2010/main" val="1831676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First up, let’s all get on the same page.</a:t>
            </a:r>
          </a:p>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lvl="0" rtl="0" fontAlgn="base">
              <a:buFont typeface="Arial" pitchFamily="34" charset="0"/>
              <a:buNone/>
            </a:pPr>
            <a:r>
              <a:rPr lang="en-US" sz="2000" b="0" i="0" u="none" strike="noStrike" dirty="0">
                <a:latin typeface="+mj-lt"/>
                <a:ea typeface="+mj-ea"/>
                <a:cs typeface="+mj-cs"/>
                <a:sym typeface="Verdana"/>
              </a:rPr>
              <a:t>So what the heck is “blockmesh?”</a:t>
            </a:r>
          </a:p>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1" indent="0" defTabSz="1625600" rtl="0" eaLnBrk="1" fontAlgn="base" latinLnBrk="0" hangingPunct="1">
              <a:lnSpc>
                <a:spcPct val="100000"/>
              </a:lnSpc>
              <a:spcBef>
                <a:spcPts val="700"/>
              </a:spcBef>
              <a:spcAft>
                <a:spcPts val="0"/>
              </a:spcAft>
              <a:buClrTx/>
              <a:buSzTx/>
              <a:buFont typeface="Arial" pitchFamily="34" charset="0"/>
              <a:buNone/>
              <a:tabLst/>
              <a:defRPr/>
            </a:pPr>
            <a:r>
              <a:rPr lang="en-US" sz="2000" b="0" i="0" u="none" strike="noStrike" baseline="0" dirty="0">
                <a:latin typeface="+mj-lt"/>
                <a:ea typeface="+mj-ea"/>
                <a:cs typeface="+mj-cs"/>
                <a:sym typeface="Verdana"/>
              </a:rPr>
              <a:t>Well, at Naughty Dog, we call levels built with simple geometry and textures, “blockmesh.”</a:t>
            </a:r>
          </a:p>
          <a:p>
            <a:pPr marL="0" lvl="1" indent="0" rtl="0" fontAlgn="base">
              <a:buFont typeface="Arial" pitchFamily="34" charset="0"/>
              <a:buNone/>
            </a:pPr>
            <a:endParaRPr lang="en-US" sz="2000" b="0" i="0" u="none" strike="noStrike" baseline="0" dirty="0">
              <a:latin typeface="+mj-lt"/>
              <a:ea typeface="+mj-ea"/>
              <a:cs typeface="+mj-cs"/>
              <a:sym typeface="Verdana"/>
            </a:endParaRPr>
          </a:p>
          <a:p>
            <a:pPr marL="0" lvl="1" indent="0" rtl="0" fontAlgn="base">
              <a:buFont typeface="Arial" pitchFamily="34" charset="0"/>
              <a:buNone/>
            </a:pPr>
            <a:r>
              <a:rPr lang="en-US" sz="2000" b="0" i="0" u="none" strike="noStrike" baseline="0" dirty="0">
                <a:latin typeface="+mj-lt"/>
                <a:ea typeface="+mj-ea"/>
                <a:cs typeface="+mj-cs"/>
                <a:sym typeface="Verdana"/>
              </a:rPr>
              <a:t>Unfortunately, our industry hasn’t arrived at a single term for this yet.  It’s also called greybox, whitebox, and more.</a:t>
            </a:r>
          </a:p>
          <a:p>
            <a:pPr marL="0" indent="0">
              <a:buFont typeface="Arial" panose="020B0604020202020204" pitchFamily="34" charset="0"/>
              <a:buNone/>
            </a:pP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lvl="1" indent="0" rtl="0" fontAlgn="base">
              <a:buFont typeface="Arial" pitchFamily="34" charset="0"/>
              <a:buNone/>
            </a:pPr>
            <a:r>
              <a:rPr lang="en-US" sz="2000" b="0" i="0" u="none" strike="noStrike" dirty="0">
                <a:latin typeface="+mj-lt"/>
                <a:ea typeface="+mj-ea"/>
                <a:cs typeface="+mj-cs"/>
                <a:sym typeface="Verdana"/>
              </a:rPr>
              <a:t>Mostly, I prefer blockmesh because</a:t>
            </a:r>
            <a:r>
              <a:rPr lang="en-US" sz="2000" b="0" i="0" u="none" strike="noStrike" baseline="0" dirty="0">
                <a:latin typeface="+mj-lt"/>
                <a:ea typeface="+mj-ea"/>
                <a:cs typeface="+mj-cs"/>
                <a:sym typeface="Verdana"/>
              </a:rPr>
              <a:t> </a:t>
            </a:r>
            <a:r>
              <a:rPr lang="en-US" sz="2000" b="0" i="0" u="none" strike="noStrike" dirty="0">
                <a:latin typeface="+mj-lt"/>
                <a:ea typeface="+mj-ea"/>
                <a:cs typeface="+mj-cs"/>
                <a:sym typeface="Verdana"/>
              </a:rPr>
              <a:t>it includes</a:t>
            </a:r>
            <a:r>
              <a:rPr lang="en-US" sz="2000" b="0" i="0" u="none" strike="noStrike" baseline="0" dirty="0">
                <a:latin typeface="+mj-lt"/>
                <a:ea typeface="+mj-ea"/>
                <a:cs typeface="+mj-cs"/>
                <a:sym typeface="Verdana"/>
              </a:rPr>
              <a:t> color and lighting </a:t>
            </a:r>
            <a:r>
              <a:rPr lang="en-US" sz="2000" b="0" i="0" u="none" strike="noStrike" dirty="0">
                <a:latin typeface="+mj-lt"/>
                <a:ea typeface="+mj-ea"/>
                <a:cs typeface="+mj-cs"/>
                <a:sym typeface="Verdana"/>
              </a:rPr>
              <a:t>which are very important when playtesting layouts since they help guide players.</a:t>
            </a:r>
            <a:endParaRPr lang="en-US" sz="2000" b="0" i="0" u="none" strike="noStrike" baseline="0" dirty="0">
              <a:latin typeface="+mj-lt"/>
              <a:ea typeface="+mj-ea"/>
              <a:cs typeface="+mj-cs"/>
              <a:sym typeface="Verdana"/>
            </a:endParaRPr>
          </a:p>
          <a:p>
            <a:pPr marL="0" lvl="1" indent="0" rtl="0" fontAlgn="base">
              <a:buFont typeface="Arial" pitchFamily="34" charset="0"/>
              <a:buNone/>
            </a:pPr>
            <a:endParaRPr lang="en-US" sz="2000" b="0" i="0" u="none" strike="noStrike" baseline="0" dirty="0">
              <a:latin typeface="+mj-lt"/>
              <a:ea typeface="+mj-ea"/>
              <a:cs typeface="+mj-cs"/>
              <a:sym typeface="Verdana"/>
            </a:endParaRPr>
          </a:p>
          <a:p>
            <a:pPr marL="0" lvl="1" indent="0" rtl="0" fontAlgn="base">
              <a:buFont typeface="Arial" pitchFamily="34" charset="0"/>
              <a:buNone/>
            </a:pPr>
            <a:r>
              <a:rPr lang="en-US" sz="2000" b="0" i="0" u="none" strike="noStrike" dirty="0">
                <a:latin typeface="+mj-lt"/>
                <a:ea typeface="+mj-ea"/>
                <a:cs typeface="+mj-cs"/>
                <a:sym typeface="Verdana"/>
              </a:rPr>
              <a:t>Also, handing off colored blockmeshes to your artists make it easier to communicate the kinds of textures and colors you had in mind. </a:t>
            </a:r>
            <a:r>
              <a:rPr lang="en-US" sz="2000" b="0" i="0" u="none" strike="noStrike" baseline="0" dirty="0">
                <a:latin typeface="+mj-lt"/>
                <a:ea typeface="+mj-ea"/>
                <a:cs typeface="+mj-cs"/>
                <a:sym typeface="Verdana"/>
              </a:rPr>
              <a:t>Green floor? Probably grass.  Brown? Probably dirt.  And so on.</a:t>
            </a:r>
          </a:p>
          <a:p>
            <a:pPr marL="0" lvl="1" indent="0" rtl="0" fontAlgn="base">
              <a:buFont typeface="Arial" pitchFamily="34" charset="0"/>
              <a:buNone/>
            </a:pPr>
            <a:endParaRPr lang="en-US" sz="2000" b="0" i="0" u="none" strike="noStrike" dirty="0">
              <a:latin typeface="+mj-lt"/>
              <a:ea typeface="+mj-ea"/>
              <a:cs typeface="+mj-cs"/>
              <a:sym typeface="Verdana"/>
            </a:endParaRPr>
          </a:p>
          <a:p>
            <a:pPr marL="0" lvl="1" indent="0" rtl="0" fontAlgn="base">
              <a:buFont typeface="Arial" pitchFamily="34" charset="0"/>
              <a:buNone/>
            </a:pPr>
            <a:endParaRPr lang="en-US" sz="2000" b="0" i="0" u="none" strike="noStrike" dirty="0">
              <a:latin typeface="+mj-lt"/>
              <a:ea typeface="+mj-ea"/>
              <a:cs typeface="+mj-cs"/>
              <a:sym typeface="Verdana"/>
            </a:endParaRPr>
          </a:p>
        </p:txBody>
      </p:sp>
    </p:spTree>
    <p:extLst>
      <p:ext uri="{BB962C8B-B14F-4D97-AF65-F5344CB8AC3E}">
        <p14:creationId xmlns:p14="http://schemas.microsoft.com/office/powerpoint/2010/main" val="1839764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Font typeface="Arial" pitchFamily="34" charset="0"/>
              <a:buNone/>
            </a:pPr>
            <a:r>
              <a:rPr lang="en-US" baseline="0" dirty="0"/>
              <a:t>Next let’s look at a common level design process at a game studio.</a:t>
            </a:r>
          </a:p>
          <a:p>
            <a:pPr>
              <a:buFont typeface="Arial" pitchFamily="34" charset="0"/>
              <a:buNone/>
            </a:pPr>
            <a:endParaRPr lang="en-US" baseline="0" dirty="0"/>
          </a:p>
          <a:p>
            <a:pPr>
              <a:buFont typeface="Arial" pitchFamily="34" charset="0"/>
              <a:buNone/>
            </a:pPr>
            <a:r>
              <a:rPr lang="en-US" baseline="0" dirty="0"/>
              <a:t>First, you need to establish the context and constraints of your level.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Font typeface="Arial" pitchFamily="34" charset="0"/>
              <a:buNone/>
            </a:pPr>
            <a:r>
              <a:rPr lang="en-US" baseline="0" dirty="0"/>
              <a:t>This includes things like environment type, time of day, location in the story, available character abilities, enemies types, etc.</a:t>
            </a:r>
          </a:p>
          <a:p>
            <a:pPr>
              <a:buFont typeface="Arial" pitchFamily="34" charset="0"/>
              <a:buNone/>
            </a:pPr>
            <a:endParaRPr lang="en-US" baseline="0" dirty="0"/>
          </a:p>
          <a:p>
            <a:pPr>
              <a:buFont typeface="Arial" pitchFamily="34" charset="0"/>
              <a:buNone/>
            </a:pPr>
            <a:r>
              <a:rPr lang="en-US" baseline="0" dirty="0"/>
              <a:t>You should decide on the gameplay and narrative beats too.</a:t>
            </a:r>
          </a:p>
        </p:txBody>
      </p:sp>
    </p:spTree>
    <p:extLst>
      <p:ext uri="{BB962C8B-B14F-4D97-AF65-F5344CB8AC3E}">
        <p14:creationId xmlns:p14="http://schemas.microsoft.com/office/powerpoint/2010/main" val="1644134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Font typeface="Arial" pitchFamily="34" charset="0"/>
              <a:buNone/>
            </a:pPr>
            <a:r>
              <a:rPr lang="en-US" baseline="0" dirty="0"/>
              <a:t>Once you have your requirements and beats, dive right into building a rough version of the entire level so you can get a sense of pacing and scale.</a:t>
            </a:r>
          </a:p>
          <a:p>
            <a:pPr>
              <a:buFont typeface="Arial" pitchFamily="34" charset="0"/>
              <a:buNone/>
            </a:pPr>
            <a:endParaRPr lang="en-US" baseline="0" dirty="0"/>
          </a:p>
          <a:p>
            <a:pPr>
              <a:buFont typeface="Arial" pitchFamily="34" charset="0"/>
              <a:buNone/>
            </a:pPr>
            <a:r>
              <a:rPr lang="en-US" baseline="0" dirty="0"/>
              <a:t>Be sure to stub in those gameplay and narrative beats too.</a:t>
            </a:r>
          </a:p>
          <a:p>
            <a:pPr>
              <a:buFont typeface="Arial" pitchFamily="34" charset="0"/>
              <a:buNone/>
            </a:pPr>
            <a:endParaRPr lang="en-US" baseline="0" dirty="0"/>
          </a:p>
          <a:p>
            <a:pPr>
              <a:buFont typeface="Arial" pitchFamily="34" charset="0"/>
              <a:buNone/>
            </a:pPr>
            <a:endParaRPr lang="en-US" baseline="0" dirty="0"/>
          </a:p>
        </p:txBody>
      </p:sp>
    </p:spTree>
    <p:extLst>
      <p:ext uri="{BB962C8B-B14F-4D97-AF65-F5344CB8AC3E}">
        <p14:creationId xmlns:p14="http://schemas.microsoft.com/office/powerpoint/2010/main" val="12016664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Font typeface="Arial" pitchFamily="34" charset="0"/>
              <a:buNone/>
            </a:pPr>
            <a:r>
              <a:rPr lang="en-US" baseline="0" dirty="0"/>
              <a:t>Get something playable quickly, and then watch other people play it. </a:t>
            </a:r>
          </a:p>
          <a:p>
            <a:pPr>
              <a:buFont typeface="Arial" pitchFamily="34" charset="0"/>
              <a:buNone/>
            </a:pPr>
            <a:endParaRPr lang="en-US" baseline="0" dirty="0"/>
          </a:p>
          <a:p>
            <a:pPr>
              <a:buFont typeface="Arial" pitchFamily="34" charset="0"/>
              <a:buNone/>
            </a:pPr>
            <a:r>
              <a:rPr lang="en-US" baseline="0" dirty="0"/>
              <a:t>No need for formal playtests – just grab anybody.</a:t>
            </a:r>
          </a:p>
          <a:p>
            <a:pPr>
              <a:buFont typeface="Arial" pitchFamily="34" charset="0"/>
              <a:buNone/>
            </a:pPr>
            <a:endParaRPr lang="en-US" baseline="0" dirty="0"/>
          </a:p>
          <a:p>
            <a:pPr>
              <a:buFont typeface="Arial" pitchFamily="34" charset="0"/>
              <a:buNone/>
            </a:pPr>
            <a:endParaRPr lang="en-US" baseline="0" dirty="0"/>
          </a:p>
        </p:txBody>
      </p:sp>
    </p:spTree>
    <p:extLst>
      <p:ext uri="{BB962C8B-B14F-4D97-AF65-F5344CB8AC3E}">
        <p14:creationId xmlns:p14="http://schemas.microsoft.com/office/powerpoint/2010/main" val="2522285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62500" lnSpcReduction="20000"/>
          </a:bodyPr>
          <a:lstStyle/>
          <a:p>
            <a:pPr>
              <a:buFont typeface="Arial" pitchFamily="34" charset="0"/>
              <a:buNone/>
            </a:pPr>
            <a:r>
              <a:rPr lang="en-US" baseline="0" dirty="0"/>
              <a:t>The feedback you get from them will change your Blockmesh. </a:t>
            </a:r>
          </a:p>
          <a:p>
            <a:pPr>
              <a:buFont typeface="Arial" pitchFamily="34" charset="0"/>
              <a:buNone/>
            </a:pPr>
            <a:endParaRPr lang="en-US" baseline="0" dirty="0"/>
          </a:p>
          <a:p>
            <a:pPr>
              <a:buFont typeface="Arial" pitchFamily="34" charset="0"/>
              <a:buNone/>
            </a:pPr>
            <a:r>
              <a:rPr lang="en-US" baseline="0" dirty="0"/>
              <a:t>Repeat this iteration loop until you…basically run out of time.</a:t>
            </a:r>
          </a:p>
          <a:p>
            <a:pPr>
              <a:buFont typeface="Arial" pitchFamily="34" charset="0"/>
              <a:buNone/>
            </a:pPr>
            <a:endParaRPr lang="en-US" b="1" baseline="0" dirty="0"/>
          </a:p>
          <a:p>
            <a:pPr marL="0" marR="0" lvl="0" indent="0" defTabSz="1625600" eaLnBrk="1" fontAlgn="auto" latinLnBrk="0" hangingPunct="1">
              <a:lnSpc>
                <a:spcPct val="100000"/>
              </a:lnSpc>
              <a:spcBef>
                <a:spcPts val="700"/>
              </a:spcBef>
              <a:spcAft>
                <a:spcPts val="0"/>
              </a:spcAft>
              <a:buClrTx/>
              <a:buSzTx/>
              <a:buFont typeface="Arial" pitchFamily="34" charset="0"/>
              <a:buNone/>
              <a:tabLst/>
              <a:defRPr/>
            </a:pPr>
            <a:r>
              <a:rPr lang="en-US" baseline="0" dirty="0"/>
              <a:t>And once you run out of time, your layout is locked and handed off to the rest of the team to make it look amazing.</a:t>
            </a:r>
          </a:p>
          <a:p>
            <a:pPr marL="0" marR="0" lvl="0" indent="0" defTabSz="1625600" eaLnBrk="1" fontAlgn="auto" latinLnBrk="0" hangingPunct="1">
              <a:lnSpc>
                <a:spcPct val="100000"/>
              </a:lnSpc>
              <a:spcBef>
                <a:spcPts val="700"/>
              </a:spcBef>
              <a:spcAft>
                <a:spcPts val="0"/>
              </a:spcAft>
              <a:buClrTx/>
              <a:buSzTx/>
              <a:buFont typeface="Arial" pitchFamily="34" charset="0"/>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 typeface="Arial" pitchFamily="34" charset="0"/>
              <a:buNone/>
              <a:tabLst/>
              <a:defRPr/>
            </a:pPr>
            <a:r>
              <a:rPr lang="en-US" baseline="0" dirty="0"/>
              <a:t>But your job isn’t done yet!  </a:t>
            </a:r>
            <a:r>
              <a:rPr lang="en-US" dirty="0"/>
              <a:t>Your task at</a:t>
            </a:r>
            <a:r>
              <a:rPr lang="en-US" baseline="0" dirty="0"/>
              <a:t> this stage is to ensure YOUR design goals mesh with THEIR artistic goals.</a:t>
            </a:r>
          </a:p>
          <a:p>
            <a:pPr marL="0" marR="0" lvl="0" indent="0" defTabSz="1625600" eaLnBrk="1" fontAlgn="auto" latinLnBrk="0" hangingPunct="1">
              <a:lnSpc>
                <a:spcPct val="100000"/>
              </a:lnSpc>
              <a:spcBef>
                <a:spcPts val="700"/>
              </a:spcBef>
              <a:spcAft>
                <a:spcPts val="0"/>
              </a:spcAft>
              <a:buClrTx/>
              <a:buSzTx/>
              <a:buFont typeface="Arial" pitchFamily="34" charset="0"/>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 typeface="Arial" pitchFamily="34" charset="0"/>
              <a:buNone/>
              <a:tabLst/>
              <a:defRPr/>
            </a:pPr>
            <a:r>
              <a:rPr lang="en-US" baseline="0" dirty="0"/>
              <a:t>Keep playtesting, and work with your artists to ensure it still plays great with real art.</a:t>
            </a:r>
          </a:p>
          <a:p>
            <a:pPr>
              <a:buFont typeface="Arial" pitchFamily="34" charset="0"/>
              <a:buNone/>
            </a:pPr>
            <a:endParaRPr lang="en-US" b="1" baseline="0" dirty="0"/>
          </a:p>
          <a:p>
            <a:pPr>
              <a:buFont typeface="Arial" pitchFamily="34" charset="0"/>
              <a:buNone/>
            </a:pPr>
            <a:r>
              <a:rPr lang="en-US" baseline="0" dirty="0"/>
              <a:t>It’s worth noting that every studio has a different process, but this core iteration loop is universal.</a:t>
            </a:r>
          </a:p>
          <a:p>
            <a:pPr>
              <a:buFont typeface="Arial" pitchFamily="34" charset="0"/>
              <a:buNone/>
            </a:pPr>
            <a:endParaRPr lang="en-US" baseline="0" dirty="0"/>
          </a:p>
          <a:p>
            <a:pPr>
              <a:buFont typeface="Arial" pitchFamily="34" charset="0"/>
              <a:buNone/>
            </a:pPr>
            <a:endParaRPr lang="en-US" baseline="0" dirty="0"/>
          </a:p>
          <a:p>
            <a:pPr>
              <a:buFont typeface="Arial" pitchFamily="34" charset="0"/>
              <a:buNone/>
            </a:pPr>
            <a:endParaRPr lang="en-US" baseline="0" dirty="0"/>
          </a:p>
          <a:p>
            <a:pPr>
              <a:buFont typeface="Arial" pitchFamily="34" charset="0"/>
              <a:buNone/>
            </a:pPr>
            <a:endParaRPr lang="en-US" baseline="0" dirty="0"/>
          </a:p>
          <a:p>
            <a:pPr>
              <a:buFont typeface="Arial" pitchFamily="34" charset="0"/>
              <a:buNone/>
            </a:pPr>
            <a:endParaRPr lang="en-US" baseline="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Now it’s time for Blockmesh Tips…</a:t>
            </a:r>
          </a:p>
          <a:p>
            <a:endParaRPr lang="en-US" baseline="0" dirty="0"/>
          </a:p>
          <a:p>
            <a:r>
              <a:rPr lang="en-US" baseline="0" dirty="0"/>
              <a:t>Our game director, Kurt, told me that “tips” wasn’t a strong enough word for how important these are so I’m going to rename them now to…</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Guidance Principles!</a:t>
            </a:r>
          </a:p>
        </p:txBody>
      </p:sp>
    </p:spTree>
    <p:extLst>
      <p:ext uri="{BB962C8B-B14F-4D97-AF65-F5344CB8AC3E}">
        <p14:creationId xmlns:p14="http://schemas.microsoft.com/office/powerpoint/2010/main" val="12052294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First up, we have affordance.</a:t>
            </a:r>
            <a:endParaRPr lang="en-US" dirty="0"/>
          </a:p>
        </p:txBody>
      </p:sp>
    </p:spTree>
    <p:extLst>
      <p:ext uri="{BB962C8B-B14F-4D97-AF65-F5344CB8AC3E}">
        <p14:creationId xmlns:p14="http://schemas.microsoft.com/office/powerpoint/2010/main" val="13784464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One of the most powerful </a:t>
            </a:r>
            <a:r>
              <a:rPr lang="en-US" baseline="0" dirty="0"/>
              <a:t>ways to guide players is by using affordances, which are</a:t>
            </a:r>
            <a:r>
              <a:rPr lang="en-US" dirty="0"/>
              <a:t> “</a:t>
            </a:r>
            <a:r>
              <a:rPr lang="en-US" sz="2000" dirty="0">
                <a:solidFill>
                  <a:schemeClr val="bg1"/>
                </a:solidFill>
              </a:rPr>
              <a:t>…properties of an object that define its possible uses or make clear how it can or should be used.”</a:t>
            </a: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A classic</a:t>
            </a:r>
            <a:r>
              <a:rPr lang="en-US" baseline="0" dirty="0"/>
              <a:t> example is a door handle.</a:t>
            </a:r>
          </a:p>
          <a:p>
            <a:br>
              <a:rPr lang="en-US" baseline="0" dirty="0"/>
            </a:br>
            <a:r>
              <a:rPr lang="en-US" baseline="0" dirty="0"/>
              <a:t>Just by looking at a push bar or a pull handle, you intuit whether to push or pull the door as you approach it.</a:t>
            </a:r>
            <a:endParaRPr lang="en-US" dirty="0"/>
          </a:p>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Ladders afford climbing.</a:t>
            </a:r>
          </a:p>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Edges also afford climbing.</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Ramps afford jumping off…or…</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…smashing</a:t>
            </a:r>
            <a:r>
              <a:rPr lang="en-US" baseline="0" dirty="0"/>
              <a:t> through a vent in Wolfenstein 2.</a:t>
            </a:r>
          </a:p>
          <a:p>
            <a:br>
              <a:rPr lang="en-US" baseline="0" dirty="0"/>
            </a:br>
            <a:r>
              <a:rPr lang="en-US" baseline="0" dirty="0"/>
              <a:t>Affordances depend on your game rules because that’s what they’re communicating to the player.</a:t>
            </a:r>
          </a:p>
          <a:p>
            <a:endParaRPr lang="en-US" baseline="0" dirty="0"/>
          </a:p>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Affordances can also be on interactive props as well as the in environment.</a:t>
            </a:r>
          </a:p>
          <a:p>
            <a:r>
              <a:rPr lang="en-US" dirty="0"/>
              <a:t>Here</a:t>
            </a:r>
            <a:r>
              <a:rPr lang="en-US" baseline="0" dirty="0"/>
              <a:t>, one side of the cart has a handlebar, and one side does not.</a:t>
            </a:r>
          </a:p>
        </p:txBody>
      </p:sp>
    </p:spTree>
    <p:extLst>
      <p:ext uri="{BB962C8B-B14F-4D97-AF65-F5344CB8AC3E}">
        <p14:creationId xmlns:p14="http://schemas.microsoft.com/office/powerpoint/2010/main" val="32891392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10000"/>
          </a:bodyPr>
          <a:lstStyle/>
          <a:p>
            <a:r>
              <a:rPr lang="en-US" dirty="0"/>
              <a:t>Also, the bar looks long enough to</a:t>
            </a:r>
            <a:r>
              <a:rPr lang="en-US" baseline="0" dirty="0"/>
              <a:t> afford </a:t>
            </a:r>
            <a:r>
              <a:rPr lang="en-US" dirty="0"/>
              <a:t>two people pushing</a:t>
            </a:r>
            <a:r>
              <a:rPr lang="en-US" baseline="0" dirty="0"/>
              <a:t> it, so we had Nadine help.</a:t>
            </a:r>
            <a:endParaRPr lang="en-US" dirty="0"/>
          </a:p>
          <a:p>
            <a:r>
              <a:rPr lang="en-US" dirty="0"/>
              <a:t>The</a:t>
            </a:r>
            <a:r>
              <a:rPr lang="en-US" baseline="0" dirty="0"/>
              <a:t> color is also white – consistent with many interactive things in the game.</a:t>
            </a:r>
            <a:br>
              <a:rPr lang="en-US" baseline="0" dirty="0"/>
            </a:br>
            <a:r>
              <a:rPr lang="en-US" baseline="0" dirty="0"/>
              <a:t>We’ll get more into color in a few minutes.</a:t>
            </a:r>
          </a:p>
          <a:p>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Having the bar on one side was intentional because Sam jumps to the non-handlebar side and the player would be in the way if they were on it.</a:t>
            </a:r>
          </a:p>
          <a:p>
            <a:endParaRPr lang="en-US" baseline="0" dirty="0"/>
          </a:p>
          <a:p>
            <a:endParaRPr lang="en-US" baseline="0" dirty="0"/>
          </a:p>
          <a:p>
            <a:endParaRPr lang="en-US" baseline="0" dirty="0"/>
          </a:p>
          <a:p>
            <a:endParaRPr lang="en-US" dirty="0"/>
          </a:p>
        </p:txBody>
      </p:sp>
    </p:spTree>
    <p:extLst>
      <p:ext uri="{BB962C8B-B14F-4D97-AF65-F5344CB8AC3E}">
        <p14:creationId xmlns:p14="http://schemas.microsoft.com/office/powerpoint/2010/main" val="172556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So,</a:t>
            </a:r>
            <a:r>
              <a:rPr lang="en-US" baseline="0" dirty="0"/>
              <a:t> for game designers, affordance is a great way to communicate to the player what they can interact with or where they can go.</a:t>
            </a:r>
          </a:p>
          <a:p>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Players will learn what is interactive and it will attract them toward these affordances.</a:t>
            </a:r>
          </a:p>
          <a:p>
            <a:endParaRPr lang="en-US" baseline="0"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Consistent color and shape establish a trust contract with players who use this to learn the game rules.</a:t>
            </a:r>
          </a:p>
        </p:txBody>
      </p:sp>
    </p:spTree>
    <p:extLst>
      <p:ext uri="{BB962C8B-B14F-4D97-AF65-F5344CB8AC3E}">
        <p14:creationId xmlns:p14="http://schemas.microsoft.com/office/powerpoint/2010/main" val="38828436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You should ensure that all of your affordances work consistently throughout the game or it breaks that trust contract which will cause player frustration.</a:t>
            </a:r>
          </a:p>
          <a:p>
            <a:endParaRPr lang="en-US" baseline="0" dirty="0"/>
          </a:p>
          <a:p>
            <a:endParaRPr lang="en-US" baseline="0" dirty="0"/>
          </a:p>
          <a:p>
            <a:endParaRPr lang="en-US" baseline="0" dirty="0"/>
          </a:p>
          <a:p>
            <a:endParaRPr lang="en-US" baseline="0" dirty="0"/>
          </a:p>
          <a:p>
            <a:endParaRPr lang="en-US" baseline="0" dirty="0"/>
          </a:p>
          <a:p>
            <a:endParaRPr lang="en-US" baseline="0" dirty="0"/>
          </a:p>
        </p:txBody>
      </p:sp>
    </p:spTree>
    <p:extLst>
      <p:ext uri="{BB962C8B-B14F-4D97-AF65-F5344CB8AC3E}">
        <p14:creationId xmlns:p14="http://schemas.microsoft.com/office/powerpoint/2010/main" val="22560984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You should also include affordances your Blockmesh phase.</a:t>
            </a:r>
          </a:p>
          <a:p>
            <a:br>
              <a:rPr lang="en-US" dirty="0"/>
            </a:br>
            <a:r>
              <a:rPr lang="en-US" dirty="0"/>
              <a:t>It will help guide players where you want them to go.</a:t>
            </a:r>
          </a:p>
          <a:p>
            <a:endParaRPr lang="en-US" dirty="0"/>
          </a:p>
          <a:p>
            <a:r>
              <a:rPr lang="en-US" dirty="0"/>
              <a:t>Let’s see what that looks like.</a:t>
            </a:r>
          </a:p>
        </p:txBody>
      </p:sp>
    </p:spTree>
    <p:extLst>
      <p:ext uri="{BB962C8B-B14F-4D97-AF65-F5344CB8AC3E}">
        <p14:creationId xmlns:p14="http://schemas.microsoft.com/office/powerpoint/2010/main" val="6799319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In </a:t>
            </a:r>
            <a:r>
              <a:rPr lang="en-US" baseline="0" dirty="0"/>
              <a:t>this blockmesh, it’s not clear where the player should go next. </a:t>
            </a:r>
          </a:p>
          <a:p>
            <a:endParaRPr lang="en-US" baseline="0" dirty="0"/>
          </a:p>
          <a:p>
            <a:r>
              <a:rPr lang="en-US" baseline="0" dirty="0"/>
              <a:t>Sure the ladder affords climbing the little tower, but then what?  Jump to the cliff? Dive into the water?</a:t>
            </a:r>
          </a:p>
          <a:p>
            <a:endParaRPr lang="en-US" baseline="0" dirty="0"/>
          </a:p>
          <a:p>
            <a:r>
              <a:rPr lang="en-US" baseline="0" dirty="0"/>
              <a:t>But if we add affordances…</a:t>
            </a:r>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…it becomes clear</a:t>
            </a:r>
            <a:r>
              <a:rPr lang="en-US" baseline="0" dirty="0"/>
              <a:t> where to go.  </a:t>
            </a:r>
          </a:p>
          <a:p>
            <a:endParaRPr lang="en-US" baseline="0" dirty="0"/>
          </a:p>
          <a:p>
            <a:r>
              <a:rPr lang="en-US" baseline="0" dirty="0"/>
              <a:t>The boards on the roof afford jumping to the cliff.</a:t>
            </a:r>
          </a:p>
          <a:p>
            <a:endParaRPr lang="en-US" baseline="0" dirty="0"/>
          </a:p>
          <a:p>
            <a:endParaRPr lang="en-US" baseline="0"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While the edge grabs on the cliffs afford climbing.</a:t>
            </a:r>
            <a:endParaRPr lang="en-US" baseline="0" dirty="0"/>
          </a:p>
          <a:p>
            <a:endParaRPr lang="en-US" baseline="0" dirty="0"/>
          </a:p>
          <a:p>
            <a:r>
              <a:rPr lang="en-US" dirty="0"/>
              <a:t>Of course, this example is tailor-made</a:t>
            </a:r>
            <a:r>
              <a:rPr lang="en-US" baseline="0" dirty="0"/>
              <a:t> for a game like Uncharted, but the same concepts apply to your traversal mechanics.</a:t>
            </a:r>
          </a:p>
          <a:p>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It may seem silly to add these so early, but trust me, it makes a world of difference in your playtests and doesn’t take much effort.</a:t>
            </a:r>
          </a:p>
          <a:p>
            <a:endParaRPr lang="en-US" dirty="0"/>
          </a:p>
        </p:txBody>
      </p:sp>
    </p:spTree>
    <p:extLst>
      <p:ext uri="{BB962C8B-B14F-4D97-AF65-F5344CB8AC3E}">
        <p14:creationId xmlns:p14="http://schemas.microsoft.com/office/powerpoint/2010/main" val="28768806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One more thing.</a:t>
            </a:r>
          </a:p>
          <a:p>
            <a:endParaRPr lang="en-US" dirty="0"/>
          </a:p>
          <a:p>
            <a:r>
              <a:rPr lang="en-US" dirty="0"/>
              <a:t>Ensure your affordances use consistent shape and color, follow the game metrics, and you empower your team with this information.</a:t>
            </a:r>
          </a:p>
          <a:p>
            <a:endParaRPr lang="en-US" dirty="0"/>
          </a:p>
          <a:p>
            <a:r>
              <a:rPr lang="en-US" dirty="0"/>
              <a:t>They could even prefab objects the entire team can use.</a:t>
            </a:r>
          </a:p>
          <a:p>
            <a:endParaRPr lang="en-US" dirty="0"/>
          </a:p>
        </p:txBody>
      </p:sp>
    </p:spTree>
    <p:extLst>
      <p:ext uri="{BB962C8B-B14F-4D97-AF65-F5344CB8AC3E}">
        <p14:creationId xmlns:p14="http://schemas.microsoft.com/office/powerpoint/2010/main" val="37575198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denying affordance.</a:t>
            </a:r>
          </a:p>
          <a:p>
            <a:endParaRPr lang="en-US" baseline="0" dirty="0"/>
          </a:p>
          <a:p>
            <a:r>
              <a:rPr lang="en-US" baseline="0" dirty="0"/>
              <a:t>(4:52)</a:t>
            </a:r>
          </a:p>
          <a:p>
            <a:endParaRPr lang="en-US" baseline="0" dirty="0"/>
          </a:p>
          <a:p>
            <a:endParaRPr lang="en-US" baseline="0" dirty="0"/>
          </a:p>
          <a:p>
            <a:endParaRPr lang="en-US" baseline="0" dirty="0"/>
          </a:p>
          <a:p>
            <a:endParaRPr lang="en-US" baseline="0" dirty="0"/>
          </a:p>
          <a:p>
            <a:endParaRPr lang="en-US" dirty="0"/>
          </a:p>
        </p:txBody>
      </p:sp>
    </p:spTree>
    <p:extLst>
      <p:ext uri="{BB962C8B-B14F-4D97-AF65-F5344CB8AC3E}">
        <p14:creationId xmlns:p14="http://schemas.microsoft.com/office/powerpoint/2010/main" val="17101090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While affordances are important at showing players what they can interact with, </a:t>
            </a:r>
            <a:r>
              <a:rPr lang="en-US" baseline="0" dirty="0"/>
              <a:t>showing them what they CANNOT interact with is also important.</a:t>
            </a:r>
          </a:p>
          <a:p>
            <a:endParaRPr lang="en-US" baseline="0" dirty="0"/>
          </a:p>
          <a:p>
            <a:r>
              <a:rPr lang="en-US" baseline="0" dirty="0"/>
              <a:t>This is “denying affordance” and it prevents player frustration and guides them.</a:t>
            </a:r>
          </a:p>
          <a:p>
            <a:endParaRPr lang="en-US" baseline="0" dirty="0"/>
          </a:p>
          <a:p>
            <a:endParaRPr lang="en-US" baseline="0" dirty="0"/>
          </a:p>
          <a:p>
            <a:endParaRPr lang="en-US" baseline="0"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Now, you can’t just disable a ladder or place invisible walls.</a:t>
            </a:r>
          </a:p>
          <a:p>
            <a:endParaRPr lang="en-US" baseline="0" dirty="0"/>
          </a:p>
          <a:p>
            <a:r>
              <a:rPr lang="en-US" baseline="0" dirty="0"/>
              <a:t>I mean, you CAN, but you shouldn’t because it will just confuse and frustrate players.</a:t>
            </a:r>
          </a:p>
          <a:p>
            <a:endParaRPr lang="en-US" baseline="0" dirty="0"/>
          </a:p>
          <a:p>
            <a:r>
              <a:rPr lang="en-US" baseline="0" dirty="0"/>
              <a:t>You need to contextualize why you can’t use the affordance by adding clearly visible things that say  “can’t use this” or “don’t go here.”</a:t>
            </a:r>
          </a:p>
          <a:p>
            <a:endParaRPr lang="en-US" baseline="0" dirty="0"/>
          </a:p>
          <a:p>
            <a:endParaRPr lang="en-US" baseline="0" dirty="0"/>
          </a:p>
          <a:p>
            <a:endParaRPr lang="en-US" baseline="0" dirty="0"/>
          </a:p>
          <a:p>
            <a:endParaRPr lang="en-US" baseline="0" dirty="0"/>
          </a:p>
          <a:p>
            <a:endParaRPr lang="en-US" baseline="0" dirty="0"/>
          </a:p>
        </p:txBody>
      </p:sp>
    </p:spTree>
    <p:extLst>
      <p:ext uri="{BB962C8B-B14F-4D97-AF65-F5344CB8AC3E}">
        <p14:creationId xmlns:p14="http://schemas.microsoft.com/office/powerpoint/2010/main" val="18185847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Also, make sure the reason for denied affordance is clear in your blockmesh.</a:t>
            </a:r>
          </a:p>
          <a:p>
            <a:endParaRPr lang="en-US" dirty="0"/>
          </a:p>
          <a:p>
            <a:endParaRPr lang="en-US" dirty="0"/>
          </a:p>
          <a:p>
            <a:endParaRPr lang="en-US" baseline="0" dirty="0"/>
          </a:p>
        </p:txBody>
      </p:sp>
    </p:spTree>
    <p:extLst>
      <p:ext uri="{BB962C8B-B14F-4D97-AF65-F5344CB8AC3E}">
        <p14:creationId xmlns:p14="http://schemas.microsoft.com/office/powerpoint/2010/main" val="20917569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r>
              <a:rPr lang="en-US" baseline="0" dirty="0"/>
              <a:t>At Naughty Dog, we record when a playtester tries to jump and grab something they can’t grab.</a:t>
            </a:r>
          </a:p>
          <a:p>
            <a:endParaRPr lang="en-US" baseline="0" dirty="0"/>
          </a:p>
          <a:p>
            <a:r>
              <a:rPr lang="en-US" baseline="0" dirty="0"/>
              <a:t>We call these “bad jumps” and overlay them as red spheres in game so we can identify problem areas.</a:t>
            </a:r>
            <a:br>
              <a:rPr lang="en-US" baseline="0" dirty="0"/>
            </a:br>
            <a:endParaRPr lang="en-US" baseline="0" dirty="0"/>
          </a:p>
          <a:p>
            <a:r>
              <a:rPr lang="en-US" baseline="0" dirty="0"/>
              <a:t>Often, we’ll find something that LOOKS climbable but isn’t supposed to be.</a:t>
            </a:r>
          </a:p>
          <a:p>
            <a:endParaRPr lang="en-US" baseline="0" dirty="0"/>
          </a:p>
          <a:p>
            <a:r>
              <a:rPr lang="en-US" baseline="0" dirty="0"/>
              <a:t>So we cover it with foliage or something, and after the next playtest, those “bad jumps” are gone.</a:t>
            </a:r>
          </a:p>
          <a:p>
            <a:endParaRPr lang="en-US" baseline="0" dirty="0"/>
          </a:p>
          <a:p>
            <a:r>
              <a:rPr lang="en-US" baseline="0" dirty="0"/>
              <a:t>Like sanding down a piece of wood, this process makes the levels play much smoother.</a:t>
            </a:r>
          </a:p>
          <a:p>
            <a:endParaRPr lang="en-US" baseline="0" dirty="0"/>
          </a:p>
          <a:p>
            <a:r>
              <a:rPr lang="en-US" baseline="0" dirty="0"/>
              <a:t>Also, thank you, Richard, for this lovely screenshot!  It saved me a lot of time.</a:t>
            </a:r>
          </a:p>
          <a:p>
            <a:endParaRPr lang="en-US" baseline="0" dirty="0"/>
          </a:p>
          <a:p>
            <a:r>
              <a:rPr lang="en-US" baseline="0" dirty="0"/>
              <a:t>If you haven’t seen his 2012 GDC talk, “Attention, Not Immersion”, you really should see it!</a:t>
            </a:r>
          </a:p>
          <a:p>
            <a:endParaRPr lang="en-US" baseline="0" dirty="0"/>
          </a:p>
          <a:p>
            <a:r>
              <a:rPr lang="en-US" baseline="0" dirty="0"/>
              <a:t> </a:t>
            </a:r>
          </a:p>
          <a:p>
            <a:endParaRPr lang="en-US" baseline="0" dirty="0"/>
          </a:p>
          <a:p>
            <a:endParaRPr lang="en-US" baseline="0" dirty="0"/>
          </a:p>
          <a:p>
            <a:endParaRPr lang="en-US" baseline="0"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Here’s an example of using spiky shapes and breaking up the horizontal edge to deny climbing affordance.</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Even though the window is within climbing range, you still can’t grab it because it’s visually blocked.</a:t>
            </a:r>
          </a:p>
          <a:p>
            <a:endParaRPr lang="en-US" baseline="0" dirty="0"/>
          </a:p>
          <a:p>
            <a:r>
              <a:rPr lang="en-US" baseline="0" dirty="0"/>
              <a:t>Notice how this is contextualized to the environment with bricks and rebar.  </a:t>
            </a:r>
          </a:p>
          <a:p>
            <a:endParaRPr lang="en-US" baseline="0" dirty="0"/>
          </a:p>
          <a:p>
            <a:r>
              <a:rPr lang="en-US" baseline="0" dirty="0"/>
              <a:t>This is important for games grounded in reality.</a:t>
            </a:r>
          </a:p>
          <a:p>
            <a:endParaRPr lang="en-US" baseline="0" dirty="0"/>
          </a:p>
          <a:p>
            <a:endParaRPr lang="en-US" baseline="0"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The same technique is used here Uncharted 4.</a:t>
            </a:r>
          </a:p>
          <a:p>
            <a:endParaRPr lang="en-US" baseline="0" dirty="0"/>
          </a:p>
          <a:p>
            <a:r>
              <a:rPr lang="en-US" baseline="0" dirty="0"/>
              <a:t>Without these boards, players would want to jump right out that window instead of going to the room on the right which has cool stuff in it.</a:t>
            </a:r>
          </a:p>
          <a:p>
            <a:endParaRPr lang="en-US" baseline="0" dirty="0"/>
          </a:p>
          <a:p>
            <a:endParaRPr lang="en-US" baseline="0" dirty="0"/>
          </a:p>
        </p:txBody>
      </p:sp>
    </p:spTree>
    <p:extLst>
      <p:ext uri="{BB962C8B-B14F-4D97-AF65-F5344CB8AC3E}">
        <p14:creationId xmlns:p14="http://schemas.microsoft.com/office/powerpoint/2010/main" val="1333815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Notice how both examples are contextualized to their environment.</a:t>
            </a:r>
          </a:p>
          <a:p>
            <a:br>
              <a:rPr lang="en-US" baseline="0" dirty="0"/>
            </a:br>
            <a:r>
              <a:rPr lang="en-US" baseline="0" dirty="0"/>
              <a:t>This is very important for games grounded in reality.</a:t>
            </a:r>
          </a:p>
          <a:p>
            <a:endParaRPr lang="en-US" baseline="0" dirty="0"/>
          </a:p>
        </p:txBody>
      </p:sp>
    </p:spTree>
    <p:extLst>
      <p:ext uri="{BB962C8B-B14F-4D97-AF65-F5344CB8AC3E}">
        <p14:creationId xmlns:p14="http://schemas.microsoft.com/office/powerpoint/2010/main" val="4316932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2000" baseline="0" dirty="0">
                <a:latin typeface="+mj-lt"/>
                <a:ea typeface="+mj-ea"/>
                <a:cs typeface="+mj-cs"/>
                <a:sym typeface="Verdana"/>
              </a:rPr>
              <a:t>For games not so grounded, you can get away with a lot and that’s OK.</a:t>
            </a:r>
          </a:p>
          <a:p>
            <a:endParaRPr lang="en-US" sz="2000" baseline="0" dirty="0">
              <a:latin typeface="+mj-lt"/>
              <a:ea typeface="+mj-ea"/>
              <a:cs typeface="+mj-cs"/>
              <a:sym typeface="Verdana"/>
            </a:endParaRPr>
          </a:p>
          <a:p>
            <a:r>
              <a:rPr lang="en-US" sz="2000" baseline="0" dirty="0">
                <a:latin typeface="+mj-lt"/>
                <a:ea typeface="+mj-ea"/>
                <a:cs typeface="+mj-cs"/>
                <a:sym typeface="Verdana"/>
              </a:rPr>
              <a:t>Just find the right tone and context for YOUR world to make it feel natural and still deny affordance.</a:t>
            </a:r>
          </a:p>
          <a:p>
            <a:endParaRPr lang="en-US" sz="2000" baseline="0" dirty="0">
              <a:latin typeface="+mj-lt"/>
              <a:ea typeface="+mj-ea"/>
              <a:cs typeface="+mj-cs"/>
              <a:sym typeface="Verdana"/>
            </a:endParaRPr>
          </a:p>
          <a:p>
            <a:endParaRPr lang="en-US" baseline="0" dirty="0"/>
          </a:p>
          <a:p>
            <a:endParaRPr lang="en-US" baseline="0" dirty="0"/>
          </a:p>
          <a:p>
            <a:endParaRPr lang="en-US" baseline="0" dirty="0"/>
          </a:p>
          <a:p>
            <a:endParaRPr lang="en-US" baseline="0" dirty="0"/>
          </a:p>
          <a:p>
            <a:endParaRPr lang="en-US" baseline="0" dirty="0"/>
          </a:p>
          <a:p>
            <a:endParaRPr lang="en-US" sz="2000" baseline="0" dirty="0">
              <a:latin typeface="+mj-lt"/>
              <a:ea typeface="+mj-ea"/>
              <a:cs typeface="+mj-cs"/>
              <a:sym typeface="Verdana"/>
            </a:endParaRPr>
          </a:p>
          <a:p>
            <a:endParaRPr lang="en-US" sz="2000" baseline="0" dirty="0">
              <a:latin typeface="+mj-lt"/>
              <a:ea typeface="+mj-ea"/>
              <a:cs typeface="+mj-cs"/>
              <a:sym typeface="Verdana"/>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Props can be improved by denying affordance too!  Check out this train track switch.</a:t>
            </a:r>
          </a:p>
          <a:p>
            <a:endParaRPr lang="en-US" baseline="0" dirty="0"/>
          </a:p>
          <a:p>
            <a:r>
              <a:rPr lang="en-US" baseline="0" dirty="0"/>
              <a:t>It’s kinda hard to see, but on one side, there is a nice horizontal bar to grab and on the other, some spiky shapes.</a:t>
            </a:r>
          </a:p>
        </p:txBody>
      </p:sp>
    </p:spTree>
    <p:extLst>
      <p:ext uri="{BB962C8B-B14F-4D97-AF65-F5344CB8AC3E}">
        <p14:creationId xmlns:p14="http://schemas.microsoft.com/office/powerpoint/2010/main" val="8017941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So, let’s highlight them!</a:t>
            </a:r>
          </a:p>
          <a:p>
            <a:endParaRPr lang="en-US" baseline="0" dirty="0"/>
          </a:p>
          <a:p>
            <a:r>
              <a:rPr lang="en-US" baseline="0" dirty="0"/>
              <a:t>We did this so that you would be on the left side looking at the track, and be able to see the track switching.</a:t>
            </a:r>
          </a:p>
          <a:p>
            <a:endParaRPr lang="en-US" baseline="0" dirty="0"/>
          </a:p>
          <a:p>
            <a:r>
              <a:rPr lang="en-US" baseline="0" dirty="0"/>
              <a:t>Now let’s see a Blockmesh example.</a:t>
            </a:r>
          </a:p>
        </p:txBody>
      </p:sp>
    </p:spTree>
    <p:extLst>
      <p:ext uri="{BB962C8B-B14F-4D97-AF65-F5344CB8AC3E}">
        <p14:creationId xmlns:p14="http://schemas.microsoft.com/office/powerpoint/2010/main" val="18819502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Let’s say we want the player to go through the window on the right, which is busted open.</a:t>
            </a:r>
          </a:p>
          <a:p>
            <a:endParaRPr lang="en-US" baseline="0" dirty="0"/>
          </a:p>
        </p:txBody>
      </p:sp>
    </p:spTree>
    <p:extLst>
      <p:ext uri="{BB962C8B-B14F-4D97-AF65-F5344CB8AC3E}">
        <p14:creationId xmlns:p14="http://schemas.microsoft.com/office/powerpoint/2010/main" val="96072487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The left window is covered with a bush, and the front porch window and door are boarded shut.</a:t>
            </a:r>
          </a:p>
        </p:txBody>
      </p:sp>
    </p:spTree>
    <p:extLst>
      <p:ext uri="{BB962C8B-B14F-4D97-AF65-F5344CB8AC3E}">
        <p14:creationId xmlns:p14="http://schemas.microsoft.com/office/powerpoint/2010/main" val="392512692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Most players will glance at this house and go right for that window in a playtest.</a:t>
            </a:r>
          </a:p>
          <a:p>
            <a:endParaRPr lang="en-US" baseline="0" dirty="0"/>
          </a:p>
          <a:p>
            <a:r>
              <a:rPr lang="en-US" baseline="0" dirty="0"/>
              <a:t>The intended way forward is open, while the rest of the entrance affordances are denied.</a:t>
            </a:r>
          </a:p>
          <a:p>
            <a:endParaRPr lang="en-US" baseline="0" dirty="0"/>
          </a:p>
          <a:p>
            <a:endParaRPr lang="en-US" baseline="0" dirty="0"/>
          </a:p>
        </p:txBody>
      </p:sp>
    </p:spTree>
    <p:extLst>
      <p:ext uri="{BB962C8B-B14F-4D97-AF65-F5344CB8AC3E}">
        <p14:creationId xmlns:p14="http://schemas.microsoft.com/office/powerpoint/2010/main" val="36669459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–Shape language</a:t>
            </a:r>
          </a:p>
          <a:p>
            <a:endParaRPr lang="en-US" baseline="0" dirty="0"/>
          </a:p>
          <a:p>
            <a:r>
              <a:rPr lang="en-US" dirty="0"/>
              <a:t>(6:41)</a:t>
            </a:r>
          </a:p>
          <a:p>
            <a:endParaRPr lang="en-US" dirty="0"/>
          </a:p>
        </p:txBody>
      </p:sp>
    </p:spTree>
    <p:extLst>
      <p:ext uri="{BB962C8B-B14F-4D97-AF65-F5344CB8AC3E}">
        <p14:creationId xmlns:p14="http://schemas.microsoft.com/office/powerpoint/2010/main" val="29566745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Establishing a consistent shape language communicates affordance and guides players.</a:t>
            </a:r>
          </a:p>
          <a:p>
            <a:endParaRPr lang="en-US" baseline="0" dirty="0"/>
          </a:p>
          <a:p>
            <a:endParaRPr lang="en-US" baseline="0" dirty="0"/>
          </a:p>
          <a:p>
            <a:endParaRPr lang="en-US" sz="2000" baseline="0" dirty="0">
              <a:latin typeface="+mj-lt"/>
              <a:ea typeface="+mj-ea"/>
              <a:cs typeface="+mj-cs"/>
              <a:sym typeface="Verdana"/>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How many times have you seen edges in an Uncharted game that make you go “ok, clearly I have to climb on those edges?”</a:t>
            </a:r>
          </a:p>
          <a:p>
            <a:endParaRPr lang="en-US" dirty="0"/>
          </a:p>
        </p:txBody>
      </p:sp>
    </p:spTree>
    <p:extLst>
      <p:ext uri="{BB962C8B-B14F-4D97-AF65-F5344CB8AC3E}">
        <p14:creationId xmlns:p14="http://schemas.microsoft.com/office/powerpoint/2010/main" val="30868146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Probably a lot right?</a:t>
            </a:r>
          </a:p>
        </p:txBody>
      </p:sp>
    </p:spTree>
    <p:extLst>
      <p:ext uri="{BB962C8B-B14F-4D97-AF65-F5344CB8AC3E}">
        <p14:creationId xmlns:p14="http://schemas.microsoft.com/office/powerpoint/2010/main" val="7824484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Climbing edges in Uncharted are always horizontal and flat.</a:t>
            </a:r>
          </a:p>
          <a:p>
            <a:endParaRPr lang="en-US" baseline="0" dirty="0"/>
          </a:p>
          <a:p>
            <a:r>
              <a:rPr lang="en-US" baseline="0" dirty="0"/>
              <a:t>As a player, you learn this visual language affords climbing and can spot it easily.</a:t>
            </a:r>
          </a:p>
        </p:txBody>
      </p:sp>
    </p:spTree>
    <p:extLst>
      <p:ext uri="{BB962C8B-B14F-4D97-AF65-F5344CB8AC3E}">
        <p14:creationId xmlns:p14="http://schemas.microsoft.com/office/powerpoint/2010/main" val="332565513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dirty="0"/>
              <a:t>Let’s look at another example.</a:t>
            </a:r>
          </a:p>
          <a:p>
            <a:endParaRPr lang="en-US" dirty="0"/>
          </a:p>
          <a:p>
            <a:r>
              <a:rPr lang="en-US" dirty="0"/>
              <a:t>Let’s say you’re playing a 3</a:t>
            </a:r>
            <a:r>
              <a:rPr lang="en-US" baseline="30000" dirty="0"/>
              <a:t>rd</a:t>
            </a:r>
            <a:r>
              <a:rPr lang="en-US" dirty="0"/>
              <a:t> person cover shooter like Gears</a:t>
            </a:r>
            <a:r>
              <a:rPr lang="en-US" baseline="0" dirty="0"/>
              <a:t> of War, Mass Effect, or Uncharted.</a:t>
            </a:r>
          </a:p>
          <a:p>
            <a:endParaRPr lang="en-US" baseline="0" dirty="0"/>
          </a:p>
          <a:p>
            <a:r>
              <a:rPr lang="en-US" baseline="0" dirty="0"/>
              <a:t>I don’t know about you, but every time I enter an area like this I think “here comes a fight.”</a:t>
            </a:r>
          </a:p>
        </p:txBody>
      </p:sp>
    </p:spTree>
    <p:extLst>
      <p:ext uri="{BB962C8B-B14F-4D97-AF65-F5344CB8AC3E}">
        <p14:creationId xmlns:p14="http://schemas.microsoft.com/office/powerpoint/2010/main" val="276218124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That’s because this</a:t>
            </a:r>
            <a:r>
              <a:rPr lang="en-US" baseline="0" dirty="0"/>
              <a:t> kind of shooter has a consistent shape language for the cover (rectangular and waist high) that I’ve learned to recognize by playing these games.</a:t>
            </a:r>
          </a:p>
          <a:p>
            <a:endParaRPr lang="en-US" baseline="0" dirty="0"/>
          </a:p>
          <a:p>
            <a:r>
              <a:rPr lang="en-US" baseline="0" dirty="0"/>
              <a:t>I’ve learned that these shapes afford safety during combat and carry that knowledge with me to other games.</a:t>
            </a:r>
          </a:p>
          <a:p>
            <a:endParaRPr lang="en-US" baseline="0" dirty="0"/>
          </a:p>
        </p:txBody>
      </p:sp>
    </p:spTree>
    <p:extLst>
      <p:ext uri="{BB962C8B-B14F-4D97-AF65-F5344CB8AC3E}">
        <p14:creationId xmlns:p14="http://schemas.microsoft.com/office/powerpoint/2010/main" val="21541615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Also, people tend to have emotional associations to certain primitive shapes. </a:t>
            </a:r>
          </a:p>
          <a:p>
            <a:endParaRPr lang="en-US" baseline="0" dirty="0"/>
          </a:p>
          <a:p>
            <a:r>
              <a:rPr lang="en-US" baseline="0" dirty="0"/>
              <a:t>This even happens across cultures.</a:t>
            </a:r>
          </a:p>
          <a:p>
            <a:endParaRPr lang="en-US" sz="2000" baseline="0" dirty="0">
              <a:latin typeface="+mj-lt"/>
              <a:ea typeface="+mj-ea"/>
              <a:cs typeface="+mj-cs"/>
              <a:sym typeface="Verdana"/>
            </a:endParaRPr>
          </a:p>
          <a:p>
            <a:endParaRPr lang="en-US" sz="2000" baseline="0" dirty="0">
              <a:latin typeface="+mj-lt"/>
              <a:ea typeface="+mj-ea"/>
              <a:cs typeface="+mj-cs"/>
              <a:sym typeface="Verdana"/>
            </a:endParaRPr>
          </a:p>
        </p:txBody>
      </p:sp>
    </p:spTree>
    <p:extLst>
      <p:ext uri="{BB962C8B-B14F-4D97-AF65-F5344CB8AC3E}">
        <p14:creationId xmlns:p14="http://schemas.microsoft.com/office/powerpoint/2010/main" val="151889205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2000" baseline="0" dirty="0">
                <a:latin typeface="+mj-lt"/>
                <a:ea typeface="+mj-ea"/>
                <a:cs typeface="+mj-cs"/>
                <a:sym typeface="Verdana"/>
              </a:rPr>
              <a:t>We can use this to our advantage to guide players toward or away from certain shapes.</a:t>
            </a:r>
          </a:p>
          <a:p>
            <a:endParaRPr lang="en-US" sz="2000" baseline="0" dirty="0">
              <a:latin typeface="+mj-lt"/>
              <a:ea typeface="+mj-ea"/>
              <a:cs typeface="+mj-cs"/>
              <a:sym typeface="Verdana"/>
            </a:endParaRPr>
          </a:p>
        </p:txBody>
      </p:sp>
    </p:spTree>
    <p:extLst>
      <p:ext uri="{BB962C8B-B14F-4D97-AF65-F5344CB8AC3E}">
        <p14:creationId xmlns:p14="http://schemas.microsoft.com/office/powerpoint/2010/main" val="352446629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2000" baseline="0" dirty="0">
                <a:latin typeface="+mj-lt"/>
                <a:ea typeface="+mj-ea"/>
                <a:cs typeface="+mj-cs"/>
                <a:sym typeface="Verdana"/>
              </a:rPr>
              <a:t>Round shapes tend to be viewed as nonthreatening – nothing to stab you with.</a:t>
            </a:r>
          </a:p>
        </p:txBody>
      </p:sp>
    </p:spTree>
    <p:extLst>
      <p:ext uri="{BB962C8B-B14F-4D97-AF65-F5344CB8AC3E}">
        <p14:creationId xmlns:p14="http://schemas.microsoft.com/office/powerpoint/2010/main" val="422154765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2000" baseline="0" dirty="0">
                <a:latin typeface="+mj-lt"/>
                <a:ea typeface="+mj-ea"/>
                <a:cs typeface="+mj-cs"/>
                <a:sym typeface="Verdana"/>
              </a:rPr>
              <a:t>Rectangular shapes are viewed as stable and trustworthy – like a shelter.</a:t>
            </a:r>
          </a:p>
        </p:txBody>
      </p:sp>
    </p:spTree>
    <p:extLst>
      <p:ext uri="{BB962C8B-B14F-4D97-AF65-F5344CB8AC3E}">
        <p14:creationId xmlns:p14="http://schemas.microsoft.com/office/powerpoint/2010/main" val="153094991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2000" baseline="0" dirty="0">
                <a:latin typeface="+mj-lt"/>
                <a:ea typeface="+mj-ea"/>
                <a:cs typeface="+mj-cs"/>
                <a:sym typeface="Verdana"/>
              </a:rPr>
              <a:t>Diagonal shapes are viewed as aggressive and dangerous – like a spear.</a:t>
            </a:r>
          </a:p>
        </p:txBody>
      </p:sp>
    </p:spTree>
    <p:extLst>
      <p:ext uri="{BB962C8B-B14F-4D97-AF65-F5344CB8AC3E}">
        <p14:creationId xmlns:p14="http://schemas.microsoft.com/office/powerpoint/2010/main" val="179292889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2000" baseline="0" dirty="0">
                <a:latin typeface="+mj-lt"/>
                <a:ea typeface="+mj-ea"/>
                <a:cs typeface="+mj-cs"/>
                <a:sym typeface="Verdana"/>
              </a:rPr>
              <a:t>Look at these guys…living up to their shape stereotypes.</a:t>
            </a:r>
          </a:p>
          <a:p>
            <a:endParaRPr lang="en-US" sz="2000" baseline="0" dirty="0">
              <a:latin typeface="+mj-lt"/>
              <a:ea typeface="+mj-ea"/>
              <a:cs typeface="+mj-cs"/>
              <a:sym typeface="Verdana"/>
            </a:endParaRPr>
          </a:p>
          <a:p>
            <a:r>
              <a:rPr lang="en-US" sz="2000" baseline="0" dirty="0">
                <a:latin typeface="+mj-lt"/>
                <a:ea typeface="+mj-ea"/>
                <a:cs typeface="+mj-cs"/>
                <a:sym typeface="Verdana"/>
              </a:rPr>
              <a:t>Although, while </a:t>
            </a:r>
            <a:r>
              <a:rPr lang="en-US" sz="2000" baseline="0" dirty="0" err="1">
                <a:latin typeface="+mj-lt"/>
                <a:ea typeface="+mj-ea"/>
                <a:cs typeface="+mj-cs"/>
                <a:sym typeface="Verdana"/>
              </a:rPr>
              <a:t>Pusheen</a:t>
            </a:r>
            <a:r>
              <a:rPr lang="en-US" sz="2000" baseline="0" dirty="0">
                <a:latin typeface="+mj-lt"/>
                <a:ea typeface="+mj-ea"/>
                <a:cs typeface="+mj-cs"/>
                <a:sym typeface="Verdana"/>
              </a:rPr>
              <a:t> the cat is round and adorable, I think she’s up to something.</a:t>
            </a:r>
          </a:p>
          <a:p>
            <a:endParaRPr lang="en-US" sz="2000" baseline="0" dirty="0">
              <a:latin typeface="+mj-lt"/>
              <a:ea typeface="+mj-ea"/>
              <a:cs typeface="+mj-cs"/>
              <a:sym typeface="Verdana"/>
            </a:endParaRPr>
          </a:p>
          <a:p>
            <a:endParaRPr lang="en-US" sz="2000" baseline="0" dirty="0">
              <a:latin typeface="+mj-lt"/>
              <a:ea typeface="+mj-ea"/>
              <a:cs typeface="+mj-cs"/>
              <a:sym typeface="Verdana"/>
            </a:endParaRPr>
          </a:p>
        </p:txBody>
      </p:sp>
    </p:spTree>
    <p:extLst>
      <p:ext uri="{BB962C8B-B14F-4D97-AF65-F5344CB8AC3E}">
        <p14:creationId xmlns:p14="http://schemas.microsoft.com/office/powerpoint/2010/main" val="305029848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2000" baseline="0" dirty="0">
                <a:latin typeface="+mj-lt"/>
                <a:ea typeface="+mj-ea"/>
                <a:cs typeface="+mj-cs"/>
                <a:sym typeface="Verdana"/>
              </a:rPr>
              <a:t>Let’s take a look at a screenshot from Uncharted: The Lost Legacy and highlight the shapes.</a:t>
            </a: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85000" lnSpcReduction="20000"/>
          </a:bodyPr>
          <a:lstStyle/>
          <a:p>
            <a:r>
              <a:rPr lang="en-US" sz="2000" baseline="0" dirty="0">
                <a:latin typeface="+mj-lt"/>
                <a:ea typeface="+mj-ea"/>
                <a:cs typeface="+mj-cs"/>
                <a:sym typeface="Verdana"/>
              </a:rPr>
              <a:t>As you can see, the spiky shapes feel a bit uncomfortable, possibly causing you to want to avoid the area.</a:t>
            </a:r>
          </a:p>
          <a:p>
            <a:endParaRPr lang="en-US" sz="2000" baseline="0" dirty="0">
              <a:latin typeface="+mj-lt"/>
              <a:ea typeface="+mj-ea"/>
              <a:cs typeface="+mj-cs"/>
              <a:sym typeface="Verdana"/>
            </a:endParaRPr>
          </a:p>
          <a:p>
            <a:r>
              <a:rPr lang="en-US" sz="2000" baseline="0" dirty="0">
                <a:latin typeface="+mj-lt"/>
                <a:ea typeface="+mj-ea"/>
                <a:cs typeface="+mj-cs"/>
                <a:sym typeface="Verdana"/>
              </a:rPr>
              <a:t>The round areas aren’t a threat and provide stealth.</a:t>
            </a:r>
          </a:p>
          <a:p>
            <a:endParaRPr lang="en-US" sz="2000" baseline="0" dirty="0">
              <a:latin typeface="+mj-lt"/>
              <a:ea typeface="+mj-ea"/>
              <a:cs typeface="+mj-cs"/>
              <a:sym typeface="Verdana"/>
            </a:endParaRPr>
          </a:p>
          <a:p>
            <a:r>
              <a:rPr lang="en-US" sz="2000" baseline="0" dirty="0">
                <a:latin typeface="+mj-lt"/>
                <a:ea typeface="+mj-ea"/>
                <a:cs typeface="+mj-cs"/>
                <a:sym typeface="Verdana"/>
              </a:rPr>
              <a:t>The square shapes are combat cover or buildings – nice and stable.</a:t>
            </a:r>
          </a:p>
          <a:p>
            <a:endParaRPr lang="en-US" sz="2000" baseline="0" dirty="0">
              <a:latin typeface="+mj-lt"/>
              <a:ea typeface="+mj-ea"/>
              <a:cs typeface="+mj-cs"/>
              <a:sym typeface="Verdana"/>
            </a:endParaRPr>
          </a:p>
          <a:p>
            <a:r>
              <a:rPr lang="en-US" sz="2000" baseline="0" dirty="0">
                <a:latin typeface="+mj-lt"/>
                <a:ea typeface="+mj-ea"/>
                <a:cs typeface="+mj-cs"/>
                <a:sym typeface="Verdana"/>
              </a:rPr>
              <a:t>All of this subtly guides you to the buildings.</a:t>
            </a:r>
          </a:p>
          <a:p>
            <a:endParaRPr lang="en-US" sz="2000" baseline="0" dirty="0">
              <a:latin typeface="+mj-lt"/>
              <a:ea typeface="+mj-ea"/>
              <a:cs typeface="+mj-cs"/>
              <a:sym typeface="Verdana"/>
            </a:endParaRPr>
          </a:p>
          <a:p>
            <a:pPr marL="0" marR="0" lvl="0" indent="0" defTabSz="1625600" eaLnBrk="1" fontAlgn="auto" latinLnBrk="0" hangingPunct="1">
              <a:lnSpc>
                <a:spcPct val="100000"/>
              </a:lnSpc>
              <a:spcBef>
                <a:spcPts val="700"/>
              </a:spcBef>
              <a:spcAft>
                <a:spcPts val="0"/>
              </a:spcAft>
              <a:buClrTx/>
              <a:buSzTx/>
              <a:buFontTx/>
              <a:buNone/>
              <a:tabLst/>
              <a:defRPr/>
            </a:pPr>
            <a:r>
              <a:rPr lang="en-US" dirty="0"/>
              <a:t>Now let’s see what it looks like in blockmesh.</a:t>
            </a:r>
          </a:p>
          <a:p>
            <a:endParaRPr lang="en-US" sz="2000" baseline="0" dirty="0">
              <a:latin typeface="+mj-lt"/>
              <a:ea typeface="+mj-ea"/>
              <a:cs typeface="+mj-cs"/>
              <a:sym typeface="Verdana"/>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Let’s say we want players to go to the right and they are being chased so exploration wrecks pacing. </a:t>
            </a:r>
          </a:p>
          <a:p>
            <a:endParaRPr lang="en-US" dirty="0"/>
          </a:p>
          <a:p>
            <a:r>
              <a:rPr lang="en-US" baseline="0" dirty="0"/>
              <a:t>The path sort of leads there, but some players may veer to the left.</a:t>
            </a:r>
          </a:p>
          <a:p>
            <a:endParaRPr lang="en-US" dirty="0"/>
          </a:p>
          <a:p>
            <a:r>
              <a:rPr lang="en-US" dirty="0"/>
              <a:t>How can we nudge them to go to the right?</a:t>
            </a: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dirty="0"/>
              <a:t>First, let’s add some spiky trees and some</a:t>
            </a:r>
            <a:r>
              <a:rPr lang="en-US" baseline="0" dirty="0"/>
              <a:t> other pine trees that angle toward the goal.</a:t>
            </a:r>
          </a:p>
          <a:p>
            <a:endParaRPr lang="en-US" dirty="0"/>
          </a:p>
        </p:txBody>
      </p:sp>
    </p:spTree>
    <p:extLst>
      <p:ext uri="{BB962C8B-B14F-4D97-AF65-F5344CB8AC3E}">
        <p14:creationId xmlns:p14="http://schemas.microsoft.com/office/powerpoint/2010/main" val="175408274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Then we add some round bushes.</a:t>
            </a:r>
          </a:p>
          <a:p>
            <a:endParaRPr lang="en-US" dirty="0"/>
          </a:p>
        </p:txBody>
      </p:sp>
    </p:spTree>
    <p:extLst>
      <p:ext uri="{BB962C8B-B14F-4D97-AF65-F5344CB8AC3E}">
        <p14:creationId xmlns:p14="http://schemas.microsoft.com/office/powerpoint/2010/main" val="420492234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Finally, we add a small building.</a:t>
            </a:r>
          </a:p>
          <a:p>
            <a:endParaRPr lang="en-US" baseline="0" dirty="0"/>
          </a:p>
          <a:p>
            <a:r>
              <a:rPr lang="en-US" baseline="0" dirty="0"/>
              <a:t>OK, not gonna lie, at this point I feel like this.</a:t>
            </a:r>
          </a:p>
          <a:p>
            <a:endParaRPr lang="en-US" baseline="0" dirty="0"/>
          </a:p>
          <a:p>
            <a:endParaRPr lang="en-US" dirty="0"/>
          </a:p>
        </p:txBody>
      </p:sp>
    </p:spTree>
    <p:extLst>
      <p:ext uri="{BB962C8B-B14F-4D97-AF65-F5344CB8AC3E}">
        <p14:creationId xmlns:p14="http://schemas.microsoft.com/office/powerpoint/2010/main" val="276370027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But…with a lot less hair.</a:t>
            </a:r>
          </a:p>
          <a:p>
            <a:endParaRPr lang="en-US" dirty="0"/>
          </a:p>
          <a:p>
            <a:endParaRPr lang="en-US" dirty="0"/>
          </a:p>
        </p:txBody>
      </p:sp>
    </p:spTree>
    <p:extLst>
      <p:ext uri="{BB962C8B-B14F-4D97-AF65-F5344CB8AC3E}">
        <p14:creationId xmlns:p14="http://schemas.microsoft.com/office/powerpoint/2010/main" val="286993922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r>
              <a:rPr lang="en-US" baseline="0" dirty="0"/>
              <a:t>Let’s highlight those shapes we just added.</a:t>
            </a:r>
          </a:p>
          <a:p>
            <a:endParaRPr lang="en-US" baseline="0" dirty="0"/>
          </a:p>
          <a:p>
            <a:r>
              <a:rPr lang="en-US" dirty="0"/>
              <a:t>The </a:t>
            </a:r>
            <a:r>
              <a:rPr lang="en-US" baseline="0" dirty="0"/>
              <a:t>spiky shapes say “danger” and discourage going there.</a:t>
            </a:r>
          </a:p>
          <a:p>
            <a:endParaRPr lang="en-US" baseline="0" dirty="0"/>
          </a:p>
          <a:p>
            <a:r>
              <a:rPr lang="en-US" baseline="0" dirty="0"/>
              <a:t>The square building, implies “hey, stability this way!”</a:t>
            </a:r>
          </a:p>
          <a:p>
            <a:endParaRPr lang="en-US" baseline="0" dirty="0"/>
          </a:p>
          <a:p>
            <a:r>
              <a:rPr lang="en-US" baseline="0" dirty="0"/>
              <a:t>The round stepping stones on the ground act as breadcrumbs to safety.</a:t>
            </a:r>
          </a:p>
          <a:p>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And the round bushes act as bumpers to frame the play space.</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Of course, none of this prevents players from going wherever they want.</a:t>
            </a:r>
          </a:p>
          <a:p>
            <a:pPr marL="0" marR="0" indent="0" defTabSz="1625600" eaLnBrk="1" fontAlgn="auto" latinLnBrk="0" hangingPunct="1">
              <a:lnSpc>
                <a:spcPct val="100000"/>
              </a:lnSpc>
              <a:spcBef>
                <a:spcPts val="700"/>
              </a:spcBef>
              <a:spcAft>
                <a:spcPts val="0"/>
              </a:spcAft>
              <a:buClrTx/>
              <a:buSzTx/>
              <a:buFontTx/>
              <a:buNone/>
              <a:tabLst/>
              <a:defRPr/>
            </a:pPr>
            <a:br>
              <a:rPr lang="en-US" baseline="0" dirty="0"/>
            </a:br>
            <a:r>
              <a:rPr lang="en-US" baseline="0" dirty="0"/>
              <a:t>It just gently guides them where they SHOULD go.</a:t>
            </a:r>
          </a:p>
          <a:p>
            <a:endParaRPr lang="en-US" i="1" dirty="0"/>
          </a:p>
        </p:txBody>
      </p:sp>
    </p:spTree>
    <p:extLst>
      <p:ext uri="{BB962C8B-B14F-4D97-AF65-F5344CB8AC3E}">
        <p14:creationId xmlns:p14="http://schemas.microsoft.com/office/powerpoint/2010/main" val="272321427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–Color language</a:t>
            </a:r>
          </a:p>
          <a:p>
            <a:endParaRPr lang="en-US" baseline="0" dirty="0"/>
          </a:p>
          <a:p>
            <a:r>
              <a:rPr lang="en-US" dirty="0"/>
              <a:t>(8:32)</a:t>
            </a:r>
          </a:p>
          <a:p>
            <a:endParaRPr lang="en-US" dirty="0"/>
          </a:p>
          <a:p>
            <a:endParaRPr lang="en-US" dirty="0"/>
          </a:p>
        </p:txBody>
      </p:sp>
    </p:spTree>
    <p:extLst>
      <p:ext uri="{BB962C8B-B14F-4D97-AF65-F5344CB8AC3E}">
        <p14:creationId xmlns:p14="http://schemas.microsoft.com/office/powerpoint/2010/main" val="109244050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When you are trying to establish a consistent visual language in your affordances, shape is only half of it. </a:t>
            </a:r>
          </a:p>
          <a:p>
            <a:br>
              <a:rPr lang="en-US" dirty="0"/>
            </a:br>
            <a:r>
              <a:rPr lang="en-US" dirty="0"/>
              <a:t>You also need consistent colors as well.</a:t>
            </a:r>
          </a:p>
          <a:p>
            <a:endParaRPr lang="en-US" dirty="0"/>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Adding color provides context for an otherwise barren blockmesh.</a:t>
            </a:r>
          </a:p>
          <a:p>
            <a:endParaRPr lang="en-US" baseline="0" dirty="0"/>
          </a:p>
          <a:p>
            <a:r>
              <a:rPr lang="en-US" baseline="0" dirty="0"/>
              <a:t>It also adds depth if you are making a 3D game.</a:t>
            </a:r>
          </a:p>
        </p:txBody>
      </p:sp>
    </p:spTree>
    <p:extLst>
      <p:ext uri="{BB962C8B-B14F-4D97-AF65-F5344CB8AC3E}">
        <p14:creationId xmlns:p14="http://schemas.microsoft.com/office/powerpoint/2010/main" val="376201197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Coloring also speeds up collaboration with your team because at a glance, they can “get it” without explanation.</a:t>
            </a:r>
          </a:p>
          <a:p>
            <a:endParaRPr lang="en-US" baseline="0" dirty="0"/>
          </a:p>
          <a:p>
            <a:r>
              <a:rPr kumimoji="0" lang="en-US" sz="2000" b="0" i="0" u="none" strike="noStrike" cap="none" spc="0" normalizeH="0" dirty="0">
                <a:ln>
                  <a:noFill/>
                </a:ln>
                <a:solidFill>
                  <a:schemeClr val="bg1"/>
                </a:solidFill>
                <a:effectLst/>
                <a:uFillTx/>
                <a:latin typeface="+mj-lt"/>
                <a:ea typeface="+mj-ea"/>
                <a:cs typeface="+mj-cs"/>
                <a:sym typeface="Verdana"/>
              </a:rPr>
              <a:t>Is this ground supposed to be dirt, lava, or water?</a:t>
            </a:r>
            <a:endParaRPr lang="en-US" dirty="0"/>
          </a:p>
        </p:txBody>
      </p:sp>
    </p:spTree>
    <p:extLst>
      <p:ext uri="{BB962C8B-B14F-4D97-AF65-F5344CB8AC3E}">
        <p14:creationId xmlns:p14="http://schemas.microsoft.com/office/powerpoint/2010/main" val="150254824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Naughty</a:t>
            </a:r>
            <a:r>
              <a:rPr lang="en-US" baseline="0" dirty="0"/>
              <a:t> Dog is notorious for using contrasting colors to draw the eye to where you should go.</a:t>
            </a:r>
          </a:p>
          <a:p>
            <a:endParaRPr lang="en-US" dirty="0"/>
          </a:p>
          <a:p>
            <a:endParaRPr lang="en-US"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a:t>
            </a:r>
            <a:r>
              <a:rPr lang="en-US" baseline="0" dirty="0"/>
              <a:t> we have a bright yellow sign and rail.  It subtly lets the player know where to put the plank.</a:t>
            </a:r>
          </a:p>
          <a:p>
            <a:endParaRPr lang="en-US" baseline="0" dirty="0"/>
          </a:p>
          <a:p>
            <a:r>
              <a:rPr lang="en-US" baseline="0" dirty="0"/>
              <a:t>Most people won’t question why only one rail is yellow, and will just remember they intuitively knew where to go.</a:t>
            </a:r>
          </a:p>
          <a:p>
            <a:endParaRPr lang="en-US" dirty="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a:t>
            </a:r>
            <a:r>
              <a:rPr lang="en-US" baseline="0" dirty="0"/>
              <a:t> Naughty Dog uses a</a:t>
            </a:r>
            <a:r>
              <a:rPr lang="en-US" dirty="0"/>
              <a:t> combination of many topics in this talk: yellow color,</a:t>
            </a:r>
            <a:r>
              <a:rPr lang="en-US" baseline="0" dirty="0"/>
              <a:t> light, moving water, and a buddy who is shining a light at and commenting on the way forward.</a:t>
            </a:r>
          </a:p>
          <a:p>
            <a:endParaRPr lang="en-US" dirty="0"/>
          </a:p>
          <a:p>
            <a:r>
              <a:rPr lang="en-US" dirty="0"/>
              <a:t>All of this draws your attention to the yellow climbing edge.</a:t>
            </a:r>
          </a:p>
        </p:txBody>
      </p:sp>
    </p:spTree>
    <p:extLst>
      <p:ext uri="{BB962C8B-B14F-4D97-AF65-F5344CB8AC3E}">
        <p14:creationId xmlns:p14="http://schemas.microsoft.com/office/powerpoint/2010/main" val="330530277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a:t>
            </a:r>
            <a:r>
              <a:rPr lang="en-US" baseline="0" dirty="0"/>
              <a:t> we have</a:t>
            </a:r>
            <a:r>
              <a:rPr lang="en-US" dirty="0"/>
              <a:t> white climbable edges!</a:t>
            </a: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85000" lnSpcReduction="20000"/>
          </a:bodyPr>
          <a:lstStyle/>
          <a:p>
            <a:r>
              <a:rPr lang="en-US" baseline="0" dirty="0"/>
              <a:t>And here are more edges.</a:t>
            </a:r>
          </a:p>
          <a:p>
            <a:endParaRPr lang="en-US" baseline="0" dirty="0"/>
          </a:p>
          <a:p>
            <a:r>
              <a:rPr lang="en-US" baseline="0" dirty="0"/>
              <a:t>But wait, these are green. I thought you said to be consistent!</a:t>
            </a:r>
          </a:p>
          <a:p>
            <a:endParaRPr lang="en-US" baseline="0" dirty="0"/>
          </a:p>
          <a:p>
            <a:r>
              <a:rPr lang="en-US" baseline="0" dirty="0"/>
              <a:t>Well, it’s not a SINGLE color that is important.</a:t>
            </a:r>
          </a:p>
          <a:p>
            <a:endParaRPr lang="en-US" baseline="0" dirty="0"/>
          </a:p>
          <a:p>
            <a:r>
              <a:rPr lang="en-US" baseline="0" dirty="0"/>
              <a:t>It’s using consistent colors AND shapes in the CONTEXT of the environment. </a:t>
            </a:r>
          </a:p>
          <a:p>
            <a:endParaRPr lang="en-US" baseline="0" dirty="0"/>
          </a:p>
          <a:p>
            <a:r>
              <a:rPr lang="en-US" baseline="0" dirty="0"/>
              <a:t>Try to blend them into the environment so it looks natural, but still stands out.</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Let’s see how color can aid your blockmesh.</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Here we have a greybox.</a:t>
            </a:r>
          </a:p>
          <a:p>
            <a:endParaRPr lang="en-US" baseline="0" dirty="0"/>
          </a:p>
          <a:p>
            <a:r>
              <a:rPr lang="en-US" baseline="0" dirty="0"/>
              <a:t>It’s not really clear where the player should go or even CAN go.</a:t>
            </a:r>
          </a:p>
          <a:p>
            <a:endParaRPr lang="en-US" baseline="0" dirty="0"/>
          </a:p>
          <a:p>
            <a:r>
              <a:rPr lang="en-US" baseline="0" dirty="0"/>
              <a:t>Affordances are grey and hard to see.</a:t>
            </a:r>
          </a:p>
          <a:p>
            <a:endParaRPr lang="en-US" baseline="0" dirty="0"/>
          </a:p>
          <a:p>
            <a:r>
              <a:rPr lang="en-US" baseline="0" dirty="0"/>
              <a:t>Also, what kind of environment is this?  Desert? Icy Planet?</a:t>
            </a:r>
            <a:br>
              <a:rPr lang="en-US" baseline="0" dirty="0"/>
            </a:br>
            <a:endParaRPr lang="en-US" dirty="0"/>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First, let’s add</a:t>
            </a:r>
            <a:r>
              <a:rPr lang="en-US" baseline="0" dirty="0"/>
              <a:t> color to the affordances, so that you can see them and the path forward…sort of.</a:t>
            </a:r>
          </a:p>
          <a:p>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But we’re still missing context.</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r>
              <a:rPr lang="en-US" baseline="0" dirty="0"/>
              <a:t>What is this place? </a:t>
            </a:r>
          </a:p>
          <a:p>
            <a:endParaRPr lang="en-US" baseline="0" dirty="0"/>
          </a:p>
          <a:p>
            <a:r>
              <a:rPr lang="en-US" baseline="0" dirty="0"/>
              <a:t>Everything still blends together.</a:t>
            </a:r>
          </a:p>
          <a:p>
            <a:endParaRPr lang="en-US" dirty="0"/>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dirty="0"/>
              <a:t>Boom.</a:t>
            </a:r>
          </a:p>
          <a:p>
            <a:endParaRPr lang="en-US" dirty="0"/>
          </a:p>
          <a:p>
            <a:r>
              <a:rPr lang="en-US" dirty="0"/>
              <a:t>We add color to the top of the blocks</a:t>
            </a:r>
            <a:r>
              <a:rPr lang="en-US" baseline="0" dirty="0"/>
              <a:t> and suddenly, you’re in a grassy mountainous area with water down below.</a:t>
            </a:r>
          </a:p>
          <a:p>
            <a:endParaRPr lang="en-US" baseline="0" dirty="0"/>
          </a:p>
          <a:p>
            <a:r>
              <a:rPr lang="en-US" baseline="0" dirty="0"/>
              <a:t>As you can see, adding color to your blockmesh helps contextualize the level to </a:t>
            </a:r>
            <a:r>
              <a:rPr lang="en-US" baseline="0" dirty="0" err="1"/>
              <a:t>playtesters</a:t>
            </a:r>
            <a:r>
              <a:rPr lang="en-US" baseline="0" dirty="0"/>
              <a:t> and teammates.</a:t>
            </a:r>
          </a:p>
          <a:p>
            <a:br>
              <a:rPr lang="en-US" baseline="0" dirty="0"/>
            </a:br>
            <a:r>
              <a:rPr lang="en-US" baseline="0" dirty="0"/>
              <a:t>To further ground this on Earth, let’s add some props.</a:t>
            </a:r>
          </a:p>
          <a:p>
            <a:endParaRPr lang="en-US" baseline="0" dirty="0"/>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10000"/>
          </a:bodyPr>
          <a:lstStyle/>
          <a:p>
            <a:r>
              <a:rPr lang="en-US" dirty="0"/>
              <a:t>Now, color is important, but it </a:t>
            </a:r>
            <a:r>
              <a:rPr lang="en-US" baseline="0" dirty="0"/>
              <a:t>shouldn’t be the only thing you rely on because some players are colorblind.</a:t>
            </a:r>
          </a:p>
          <a:p>
            <a:endParaRPr lang="en-US" baseline="0" dirty="0"/>
          </a:p>
          <a:p>
            <a:r>
              <a:rPr lang="en-US" baseline="0" dirty="0"/>
              <a:t>You should combine color with other techniques – like unique shapes, and using contrasting color values rather than hues.</a:t>
            </a:r>
          </a:p>
          <a:p>
            <a:endParaRPr lang="en-US" baseline="0" dirty="0"/>
          </a:p>
          <a:p>
            <a:r>
              <a:rPr lang="en-US" baseline="0" dirty="0"/>
              <a:t>Bonus points if you can get colorblind </a:t>
            </a:r>
            <a:r>
              <a:rPr lang="en-US" baseline="0" dirty="0" err="1"/>
              <a:t>playtesters</a:t>
            </a:r>
            <a:r>
              <a:rPr lang="en-US" baseline="0" dirty="0"/>
              <a:t> or teammates to help identify problems, and make your game more accessible.</a:t>
            </a:r>
          </a:p>
          <a:p>
            <a:endParaRPr lang="en-US" baseline="0" dirty="0"/>
          </a:p>
          <a:p>
            <a:endParaRPr lang="en-US" baseline="0" dirty="0"/>
          </a:p>
        </p:txBody>
      </p:sp>
    </p:spTree>
    <p:extLst>
      <p:ext uri="{BB962C8B-B14F-4D97-AF65-F5344CB8AC3E}">
        <p14:creationId xmlns:p14="http://schemas.microsoft.com/office/powerpoint/2010/main" val="205017125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landmarks.</a:t>
            </a:r>
          </a:p>
          <a:p>
            <a:endParaRPr lang="en-US" baseline="0" dirty="0"/>
          </a:p>
          <a:p>
            <a:r>
              <a:rPr lang="en-US" dirty="0"/>
              <a:t>(10:37)</a:t>
            </a:r>
          </a:p>
          <a:p>
            <a:endParaRPr lang="en-US" dirty="0"/>
          </a:p>
        </p:txBody>
      </p:sp>
    </p:spTree>
    <p:extLst>
      <p:ext uri="{BB962C8B-B14F-4D97-AF65-F5344CB8AC3E}">
        <p14:creationId xmlns:p14="http://schemas.microsoft.com/office/powerpoint/2010/main" val="183877652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VIDEO: Several examples of characters pointing to things in the distance saying “there’s the ______” in Naughty Dog games.</a:t>
            </a: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Ever wonder why game characters spend so much time pointing to things in the distance?</a:t>
            </a:r>
          </a:p>
          <a:p>
            <a:endParaRPr lang="en-US" baseline="0" dirty="0"/>
          </a:p>
          <a:p>
            <a:r>
              <a:rPr lang="en-US" baseline="0" dirty="0"/>
              <a:t>That’s because they’re landmarks, and they’re a great way to orient players in your world.</a:t>
            </a: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 landmark is basically just a big object that can be seen from far away and from different vantage points.</a:t>
            </a:r>
          </a:p>
          <a:p>
            <a:endParaRPr lang="en-US" baseline="0" dirty="0"/>
          </a:p>
          <a:p>
            <a:r>
              <a:rPr lang="en-US" baseline="0" dirty="0"/>
              <a:t>If used correctly, players will see this object over and over as they get closer to it to let them know they’re headed in the right direction.</a:t>
            </a:r>
          </a:p>
          <a:p>
            <a:endParaRPr lang="en-US" baseline="0" dirty="0"/>
          </a:p>
        </p:txBody>
      </p:sp>
    </p:spTree>
    <p:extLst>
      <p:ext uri="{BB962C8B-B14F-4D97-AF65-F5344CB8AC3E}">
        <p14:creationId xmlns:p14="http://schemas.microsoft.com/office/powerpoint/2010/main" val="99272775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Landmarks also act as a goal for the player to work toward.</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extLst>
      <p:ext uri="{BB962C8B-B14F-4D97-AF65-F5344CB8AC3E}">
        <p14:creationId xmlns:p14="http://schemas.microsoft.com/office/powerpoint/2010/main" val="232618912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baseline="0" dirty="0"/>
              <a:t>Quick tangent: why are they also known as weenies?</a:t>
            </a:r>
          </a:p>
          <a:p>
            <a:r>
              <a:rPr lang="en-US" baseline="0" dirty="0"/>
              <a:t>It’s a term Walt Disney coined when he noticed his dog would follow his hand wherever it went while holding a hot dog.</a:t>
            </a:r>
          </a:p>
          <a:p>
            <a:r>
              <a:rPr lang="en-US" baseline="0" dirty="0"/>
              <a:t>Cinderella’s castle in the center of Disneyland is the primary weenie.  Others are the Matterhorn and Big Thunder Mountain.</a:t>
            </a:r>
          </a:p>
          <a:p>
            <a:r>
              <a:rPr lang="en-US" baseline="0" dirty="0"/>
              <a:t>He wanted guests to always be able to know where they are in the park just by looking at where the weenies are.</a:t>
            </a:r>
          </a:p>
        </p:txBody>
      </p:sp>
    </p:spTree>
    <p:extLst>
      <p:ext uri="{BB962C8B-B14F-4D97-AF65-F5344CB8AC3E}">
        <p14:creationId xmlns:p14="http://schemas.microsoft.com/office/powerpoint/2010/main" val="75767595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7500" lnSpcReduction="20000"/>
          </a:bodyPr>
          <a:lstStyle/>
          <a:p>
            <a:r>
              <a:rPr lang="en-US" baseline="0" dirty="0"/>
              <a:t>Check this out.</a:t>
            </a:r>
          </a:p>
          <a:p>
            <a:endParaRPr lang="en-US" baseline="0" dirty="0"/>
          </a:p>
          <a:p>
            <a:r>
              <a:rPr lang="en-US" baseline="0" dirty="0"/>
              <a:t>Zelda: Breath of the Wild really goes nuts with the landmarks.</a:t>
            </a:r>
          </a:p>
          <a:p>
            <a:endParaRPr lang="en-US" baseline="0" dirty="0"/>
          </a:p>
          <a:p>
            <a:r>
              <a:rPr lang="en-US" baseline="0" dirty="0"/>
              <a:t>In just this one shot, there are several visible in a row and not overlapping one another.</a:t>
            </a:r>
          </a:p>
          <a:p>
            <a:endParaRPr lang="en-US" baseline="0" dirty="0"/>
          </a:p>
          <a:p>
            <a:r>
              <a:rPr lang="en-US" baseline="0" dirty="0"/>
              <a:t>They also have unique silhouettes so you don’t confuse them - which is also a great tip.</a:t>
            </a:r>
          </a:p>
          <a:p>
            <a:endParaRPr lang="en-US" baseline="0" dirty="0"/>
          </a:p>
          <a:p>
            <a:r>
              <a:rPr lang="en-US" baseline="0" dirty="0"/>
              <a:t>Try to have unique silhouettes for things in your game so players can distinguish them at a glance.</a:t>
            </a:r>
          </a:p>
          <a:p>
            <a:endParaRPr lang="en-US" baseline="0" dirty="0"/>
          </a:p>
          <a:p>
            <a:r>
              <a:rPr lang="en-US" baseline="0" dirty="0"/>
              <a:t>OK, blockmesh time.</a:t>
            </a:r>
          </a:p>
          <a:p>
            <a:endParaRPr lang="en-US" baseline="0" dirty="0"/>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L</a:t>
            </a:r>
            <a:r>
              <a:rPr lang="en-US" baseline="0" dirty="0"/>
              <a:t>et’s add a landmark in the distance.</a:t>
            </a:r>
            <a:endParaRPr lang="en-US" dirty="0"/>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Pretty basic. But it can have a huge impact</a:t>
            </a:r>
            <a:r>
              <a:rPr lang="en-US" baseline="0" dirty="0"/>
              <a:t> on drawing players a certain direction.</a:t>
            </a:r>
          </a:p>
          <a:p>
            <a:br>
              <a:rPr lang="en-US" baseline="0" dirty="0"/>
            </a:br>
            <a:r>
              <a:rPr lang="en-US" baseline="0" dirty="0"/>
              <a:t>If I’m working with a landmark, I like to add it first and build the level backwards from there.</a:t>
            </a:r>
          </a:p>
          <a:p>
            <a:endParaRPr lang="en-US" baseline="0" dirty="0"/>
          </a:p>
          <a:p>
            <a:r>
              <a:rPr lang="en-US" baseline="0" dirty="0"/>
              <a:t>That way, I can always see it in the distance and shape the level accordingly.</a:t>
            </a:r>
          </a:p>
          <a:p>
            <a:endParaRPr lang="en-US" baseline="0" dirty="0"/>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Don’t just put a giant tower in the distance and make a level that goes right to it like I just did.</a:t>
            </a:r>
          </a:p>
          <a:p>
            <a:endParaRPr lang="en-US" baseline="0" dirty="0"/>
          </a:p>
          <a:p>
            <a:r>
              <a:rPr lang="en-US" baseline="0" dirty="0"/>
              <a:t>You can use an architectural term called “denial and reward” where you hide the landmark from view and then show it again from different angles as you progress in the level.</a:t>
            </a:r>
          </a:p>
          <a:p>
            <a:endParaRPr lang="en-US" baseline="0" dirty="0"/>
          </a:p>
          <a:p>
            <a:endParaRPr lang="en-US" baseline="0" dirty="0"/>
          </a:p>
        </p:txBody>
      </p:sp>
    </p:spTree>
    <p:extLst>
      <p:ext uri="{BB962C8B-B14F-4D97-AF65-F5344CB8AC3E}">
        <p14:creationId xmlns:p14="http://schemas.microsoft.com/office/powerpoint/2010/main" val="3182110344"/>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Do this a few times and it will make the journey feel much more interesting.</a:t>
            </a:r>
          </a:p>
          <a:p>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Of course there are always exceptions. If you’re making a bombastic jeep driving sequence and you need to “get to the </a:t>
            </a:r>
            <a:r>
              <a:rPr lang="en-US" baseline="0" dirty="0" err="1"/>
              <a:t>choppa</a:t>
            </a:r>
            <a:r>
              <a:rPr lang="en-US" baseline="0" dirty="0"/>
              <a:t>” while epic stuff happens all around you, it might be awesome.</a:t>
            </a:r>
            <a:endParaRPr lang="en-US" dirty="0"/>
          </a:p>
          <a:p>
            <a:endParaRPr lang="en-US" baseline="0" dirty="0"/>
          </a:p>
        </p:txBody>
      </p:sp>
    </p:spTree>
    <p:extLst>
      <p:ext uri="{BB962C8B-B14F-4D97-AF65-F5344CB8AC3E}">
        <p14:creationId xmlns:p14="http://schemas.microsoft.com/office/powerpoint/2010/main" val="298074282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openings attract.</a:t>
            </a:r>
          </a:p>
          <a:p>
            <a:endParaRPr lang="en-US" baseline="0" dirty="0"/>
          </a:p>
          <a:p>
            <a:r>
              <a:rPr lang="en-US" dirty="0"/>
              <a:t>(11:59)</a:t>
            </a:r>
          </a:p>
          <a:p>
            <a:endParaRPr lang="en-US" dirty="0"/>
          </a:p>
        </p:txBody>
      </p:sp>
    </p:spTree>
    <p:extLst>
      <p:ext uri="{BB962C8B-B14F-4D97-AF65-F5344CB8AC3E}">
        <p14:creationId xmlns:p14="http://schemas.microsoft.com/office/powerpoint/2010/main" val="356035660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Caves, doors, etc.</a:t>
            </a:r>
          </a:p>
          <a:p>
            <a:endParaRPr lang="en-US" dirty="0"/>
          </a:p>
          <a:p>
            <a:r>
              <a:rPr lang="en-US" dirty="0"/>
              <a:t>They all seem to attract people toward them.</a:t>
            </a: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These openings often lead to a refuge space which psychologically feels safe.</a:t>
            </a:r>
          </a:p>
          <a:p>
            <a:endParaRPr lang="en-US" dirty="0"/>
          </a:p>
        </p:txBody>
      </p:sp>
    </p:spTree>
    <p:extLst>
      <p:ext uri="{BB962C8B-B14F-4D97-AF65-F5344CB8AC3E}">
        <p14:creationId xmlns:p14="http://schemas.microsoft.com/office/powerpoint/2010/main" val="163356335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Openings also have an air of mystery about them and people want to see what’s inside.</a:t>
            </a:r>
          </a:p>
          <a:p>
            <a:endParaRPr lang="en-US" dirty="0"/>
          </a:p>
          <a:p>
            <a:r>
              <a:rPr lang="en-US" dirty="0"/>
              <a:t>This attraction happens in the real world with hobbies like spelunking and urban exploration.</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58019111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b="0" dirty="0"/>
              <a:t>Openings lead to what Hildebrand called “refuge spaces” in his book Origins of Architectural Pleasure.</a:t>
            </a:r>
          </a:p>
          <a:p>
            <a:endParaRPr lang="en-US" b="0" dirty="0"/>
          </a:p>
          <a:p>
            <a:r>
              <a:rPr lang="en-US" b="0" dirty="0"/>
              <a:t>They psychologically are safe.</a:t>
            </a:r>
          </a:p>
          <a:p>
            <a:endParaRPr lang="en-US" b="0" dirty="0"/>
          </a:p>
          <a:p>
            <a:r>
              <a:rPr lang="en-US" b="0" dirty="0"/>
              <a:t>Prospect spaces, by contrast, feel open and potentially dangerous.</a:t>
            </a:r>
          </a:p>
          <a:p>
            <a:endParaRPr lang="en-US" b="0" dirty="0"/>
          </a:p>
          <a:p>
            <a:r>
              <a:rPr lang="en-US" b="0" dirty="0"/>
              <a:t>This image from Christopher Totten’s book, An Architectural Approach to Level Design, illustrates this concept nicely for games.</a:t>
            </a:r>
          </a:p>
          <a:p>
            <a:endParaRPr lang="en-US" b="0" dirty="0"/>
          </a:p>
          <a:p>
            <a:endParaRPr lang="en-US" b="0" dirty="0"/>
          </a:p>
        </p:txBody>
      </p:sp>
    </p:spTree>
    <p:extLst>
      <p:ext uri="{BB962C8B-B14F-4D97-AF65-F5344CB8AC3E}">
        <p14:creationId xmlns:p14="http://schemas.microsoft.com/office/powerpoint/2010/main" val="61717534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 in Titanfall</a:t>
            </a:r>
            <a:r>
              <a:rPr lang="en-US" baseline="0" dirty="0"/>
              <a:t> 2, a </a:t>
            </a:r>
            <a:r>
              <a:rPr lang="en-US" dirty="0"/>
              <a:t>ramp affords jumping to a nicely lit opening that begs to be explored.</a:t>
            </a:r>
          </a:p>
          <a:p>
            <a:endParaRPr lang="en-US" dirty="0"/>
          </a:p>
          <a:p>
            <a:endParaRPr lang="en-US" dirty="0"/>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This underwater opening lets you know there’s something beyond if you swim for it.</a:t>
            </a: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It even works in block worlds!</a:t>
            </a:r>
          </a:p>
          <a:p>
            <a:endParaRPr lang="en-US" dirty="0"/>
          </a:p>
          <a:p>
            <a:r>
              <a:rPr lang="en-US" dirty="0"/>
              <a:t>As soon as I saw this, I went right for it.</a:t>
            </a:r>
          </a:p>
          <a:p>
            <a:endParaRPr lang="en-US" dirty="0"/>
          </a:p>
          <a:p>
            <a:endParaRPr lang="en-US" dirty="0"/>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Doors and archways also draw</a:t>
            </a:r>
            <a:r>
              <a:rPr lang="en-US" baseline="0" dirty="0"/>
              <a:t> you inside even though an archway may not have a roof beyond it.</a:t>
            </a:r>
            <a:endParaRPr lang="en-US" dirty="0"/>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Sometimes, even a</a:t>
            </a:r>
            <a:r>
              <a:rPr lang="en-US" baseline="0" dirty="0"/>
              <a:t> busted tree on a rock can make you feel compelled to go under them and draw you through the level.</a:t>
            </a:r>
            <a:endParaRPr lang="en-US" dirty="0"/>
          </a:p>
        </p:txBody>
      </p:sp>
    </p:spTree>
    <p:extLst>
      <p:ext uri="{BB962C8B-B14F-4D97-AF65-F5344CB8AC3E}">
        <p14:creationId xmlns:p14="http://schemas.microsoft.com/office/powerpoint/2010/main" val="3613646764"/>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20000"/>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When adding openings to blockmesh, it’s important to have different colors for interior and exterior walls.  </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Here we have a cool white exterior and a warm yellow interior.</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r>
              <a:rPr lang="en-US" baseline="0" dirty="0"/>
              <a:t>This helps players read depth in your blockmesh.  If they’re the same color, it’s hard to tell it’s even an opening.</a:t>
            </a:r>
          </a:p>
          <a:p>
            <a:endParaRPr lang="en-US" baseline="0" dirty="0"/>
          </a:p>
          <a:p>
            <a:r>
              <a:rPr lang="en-US" baseline="0" dirty="0"/>
              <a:t>Also, communicate this design intent to your artists to ensure THEY know this is an entrance, and needs to stand out.</a:t>
            </a:r>
          </a:p>
          <a:p>
            <a:endParaRPr lang="en-US" baseline="0" dirty="0"/>
          </a:p>
          <a:p>
            <a:endParaRPr lang="en-US" baseline="0" dirty="0"/>
          </a:p>
          <a:p>
            <a:endParaRPr lang="en-US" baseline="0" dirty="0"/>
          </a:p>
          <a:p>
            <a:endParaRPr lang="en-US" baseline="0" dirty="0"/>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Gates and</a:t>
            </a:r>
          </a:p>
          <a:p>
            <a:endParaRPr lang="en-US" dirty="0"/>
          </a:p>
          <a:p>
            <a:r>
              <a:rPr lang="en-US" dirty="0"/>
              <a:t>(13:03)</a:t>
            </a:r>
          </a:p>
          <a:p>
            <a:endParaRPr lang="en-US" dirty="0"/>
          </a:p>
        </p:txBody>
      </p:sp>
    </p:spTree>
    <p:extLst>
      <p:ext uri="{BB962C8B-B14F-4D97-AF65-F5344CB8AC3E}">
        <p14:creationId xmlns:p14="http://schemas.microsoft.com/office/powerpoint/2010/main" val="3197605629"/>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Valves!</a:t>
            </a:r>
          </a:p>
          <a:p>
            <a:endParaRPr lang="en-US" dirty="0"/>
          </a:p>
        </p:txBody>
      </p:sp>
    </p:spTree>
    <p:extLst>
      <p:ext uri="{BB962C8B-B14F-4D97-AF65-F5344CB8AC3E}">
        <p14:creationId xmlns:p14="http://schemas.microsoft.com/office/powerpoint/2010/main" val="1916134300"/>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No, not those Gates &amp; Valves!</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r>
              <a:rPr lang="en-US" dirty="0"/>
              <a:t>The kind that makes WAY less money.</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r>
              <a:rPr lang="en-US" dirty="0"/>
              <a:t>We want the level design kind!</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359164629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Gates stop progress until some sort of conditions are met: you’ve killed all the enemies, you’ve moved the debris out of the way, etc.</a:t>
            </a:r>
          </a:p>
          <a:p>
            <a:endParaRPr lang="en-US" dirty="0"/>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Valves are the opposite.</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r>
              <a:rPr lang="en-US" dirty="0"/>
              <a:t>They let players move forward and then slam the door shut behind them so they can’t backtrack.</a:t>
            </a:r>
          </a:p>
        </p:txBody>
      </p:sp>
    </p:spTree>
    <p:extLst>
      <p:ext uri="{BB962C8B-B14F-4D97-AF65-F5344CB8AC3E}">
        <p14:creationId xmlns:p14="http://schemas.microsoft.com/office/powerpoint/2010/main" val="419877265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In this scenario, we want the player to enter the combat space and be trapped until combat is over.</a:t>
            </a:r>
          </a:p>
          <a:p>
            <a:endParaRPr lang="en-US" baseline="0" dirty="0"/>
          </a:p>
          <a:p>
            <a:r>
              <a:rPr lang="en-US" baseline="0" dirty="0"/>
              <a:t>We have a valve INTO the space and then a gate at the other end to block them.</a:t>
            </a:r>
          </a:p>
          <a:p>
            <a:endParaRPr lang="en-US" baseline="0" dirty="0"/>
          </a:p>
          <a:p>
            <a:endParaRPr lang="en-US" baseline="0" dirty="0"/>
          </a:p>
        </p:txBody>
      </p:sp>
    </p:spTree>
    <p:extLst>
      <p:ext uri="{BB962C8B-B14F-4D97-AF65-F5344CB8AC3E}">
        <p14:creationId xmlns:p14="http://schemas.microsoft.com/office/powerpoint/2010/main" val="767100091"/>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Once they enter, the gates and valves reduce the possibility space of the world to just the combat zone.</a:t>
            </a:r>
          </a:p>
          <a:p>
            <a:pPr marL="0" marR="0" lvl="0" indent="0" defTabSz="1625600" eaLnBrk="1" fontAlgn="auto" latinLnBrk="0" hangingPunct="1">
              <a:lnSpc>
                <a:spcPct val="100000"/>
              </a:lnSpc>
              <a:spcBef>
                <a:spcPts val="700"/>
              </a:spcBef>
              <a:spcAft>
                <a:spcPts val="0"/>
              </a:spcAft>
              <a:buClrTx/>
              <a:buSzTx/>
              <a:buFontTx/>
              <a:buNone/>
              <a:tabLst/>
              <a:defRPr/>
            </a:pPr>
            <a:endParaRPr lang="en-US" dirty="0"/>
          </a:p>
          <a:p>
            <a:pPr marL="0" marR="0" lvl="0" indent="0" defTabSz="1625600" eaLnBrk="1" fontAlgn="auto" latinLnBrk="0" hangingPunct="1">
              <a:lnSpc>
                <a:spcPct val="100000"/>
              </a:lnSpc>
              <a:spcBef>
                <a:spcPts val="700"/>
              </a:spcBef>
              <a:spcAft>
                <a:spcPts val="0"/>
              </a:spcAft>
              <a:buClrTx/>
              <a:buSzTx/>
              <a:buFontTx/>
              <a:buNone/>
              <a:tabLst/>
              <a:defRPr/>
            </a:pPr>
            <a:r>
              <a:rPr lang="en-US" dirty="0"/>
              <a:t>Also, there’s less to mentally keep track of, so players can focus on the task at hand.</a:t>
            </a:r>
          </a:p>
          <a:p>
            <a:endParaRPr lang="en-US" baseline="0" dirty="0"/>
          </a:p>
        </p:txBody>
      </p:sp>
    </p:spTree>
    <p:extLst>
      <p:ext uri="{BB962C8B-B14F-4D97-AF65-F5344CB8AC3E}">
        <p14:creationId xmlns:p14="http://schemas.microsoft.com/office/powerpoint/2010/main" val="130132449"/>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It may look like this is only useful for linear games, but open world games can use them too with scenarios like arena battles.</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r>
              <a:rPr lang="en-US" dirty="0"/>
              <a:t>The Halo series did a great job of having big open levels that also gated and valved players when needed.</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1608972937"/>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Lets look at an example of both a gate and a valve.</a:t>
            </a:r>
          </a:p>
          <a:p>
            <a:r>
              <a:rPr lang="en-US" dirty="0"/>
              <a:t>You can’t progress until you move the vines and then they close the passage behind you.</a:t>
            </a:r>
          </a:p>
          <a:p>
            <a:endParaRPr lang="en-US" dirty="0"/>
          </a:p>
          <a:p>
            <a:r>
              <a:rPr lang="en-US" dirty="0"/>
              <a:t>Video: Chloe and Nadine pull open roots to pass through.  The roots close up behind them.</a:t>
            </a:r>
          </a:p>
        </p:txBody>
      </p:sp>
    </p:spTree>
    <p:extLst>
      <p:ext uri="{BB962C8B-B14F-4D97-AF65-F5344CB8AC3E}">
        <p14:creationId xmlns:p14="http://schemas.microsoft.com/office/powerpoint/2010/main" val="4026244028"/>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Gates are pretty straightforward - something’s blocking you until you clear it - so I’ll focus on valves which can be more nuanced.</a:t>
            </a:r>
          </a:p>
          <a:p>
            <a:pPr marL="0" marR="0" lvl="0" indent="0" defTabSz="1625600" eaLnBrk="1" fontAlgn="auto" latinLnBrk="0" hangingPunct="1">
              <a:lnSpc>
                <a:spcPct val="100000"/>
              </a:lnSpc>
              <a:spcBef>
                <a:spcPts val="700"/>
              </a:spcBef>
              <a:spcAft>
                <a:spcPts val="0"/>
              </a:spcAft>
              <a:buClrTx/>
              <a:buSzTx/>
              <a:buFontTx/>
              <a:buNone/>
              <a:tabLst/>
              <a:defRPr/>
            </a:pPr>
            <a:endParaRPr lang="en-US" baseline="0" dirty="0"/>
          </a:p>
          <a:p>
            <a:r>
              <a:rPr lang="en-US" dirty="0"/>
              <a:t>In this valve example video, you drop down and can’t get back up.  You can only move forward.</a:t>
            </a:r>
          </a:p>
          <a:p>
            <a:endParaRPr lang="en-US" dirty="0"/>
          </a:p>
          <a:p>
            <a:r>
              <a:rPr lang="en-US" dirty="0"/>
              <a:t>VIDEO: Joel and Ellie drop down from the top of a bus and can’t climb back up.</a:t>
            </a:r>
          </a:p>
          <a:p>
            <a:endParaRPr lang="en-US" dirty="0"/>
          </a:p>
          <a:p>
            <a:endParaRPr lang="en-US" dirty="0"/>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 fairly famous valve is in Super Metroid, where an entire chunk of level acts like a valve.</a:t>
            </a:r>
          </a:p>
          <a:p>
            <a:endParaRPr lang="en-US" baseline="0" dirty="0"/>
          </a:p>
          <a:p>
            <a:r>
              <a:rPr lang="en-US" baseline="0" dirty="0"/>
              <a:t>At some point, the player falls down this really long shaft and there’s no way back up.</a:t>
            </a:r>
          </a:p>
          <a:p>
            <a:endParaRPr lang="en-US" baseline="0" dirty="0"/>
          </a:p>
          <a:p>
            <a:endParaRPr lang="en-US" baseline="0" dirty="0"/>
          </a:p>
          <a:p>
            <a:endParaRPr lang="en-US" baseline="0" dirty="0"/>
          </a:p>
          <a:p>
            <a:endParaRPr lang="en-US" baseline="0" dirty="0"/>
          </a:p>
          <a:p>
            <a:endParaRPr lang="en-US" baseline="0" dirty="0"/>
          </a:p>
          <a:p>
            <a:endParaRPr lang="en-US" baseline="0" dirty="0"/>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20000"/>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They’re stuck, and the vast possibility space of the game is reduced to this tiny portion as seen on this map.</a:t>
            </a:r>
          </a:p>
          <a:p>
            <a:endParaRPr lang="en-US" baseline="0" dirty="0"/>
          </a:p>
          <a:p>
            <a:r>
              <a:rPr lang="en-US" baseline="0" dirty="0"/>
              <a:t>IN this space, they find two critical items: the High Jump Boots and Ice Beam, and learn they can freeze enemies and high jump off of them to escape the shaft.</a:t>
            </a:r>
          </a:p>
          <a:p>
            <a:endParaRPr lang="en-US" baseline="0" dirty="0"/>
          </a:p>
          <a:p>
            <a:pPr marL="0" marR="0" lvl="0" indent="0" defTabSz="1625600" eaLnBrk="1" fontAlgn="auto" latinLnBrk="0" hangingPunct="1">
              <a:lnSpc>
                <a:spcPct val="100000"/>
              </a:lnSpc>
              <a:spcBef>
                <a:spcPts val="700"/>
              </a:spcBef>
              <a:spcAft>
                <a:spcPts val="0"/>
              </a:spcAft>
              <a:buClrTx/>
              <a:buSzTx/>
              <a:buFontTx/>
              <a:buNone/>
              <a:tabLst/>
              <a:defRPr/>
            </a:pPr>
            <a:r>
              <a:rPr lang="en-US" baseline="0"/>
              <a:t>The shaft </a:t>
            </a:r>
            <a:r>
              <a:rPr lang="en-US" baseline="0" dirty="0"/>
              <a:t>that was once a VALVE is now a GATE to overcome.</a:t>
            </a:r>
          </a:p>
          <a:p>
            <a:endParaRPr lang="en-US" baseline="0" dirty="0"/>
          </a:p>
          <a:p>
            <a:r>
              <a:rPr lang="en-US" baseline="0" dirty="0"/>
              <a:t>Given the entire world to explore, they may never have discovered this ability.</a:t>
            </a:r>
          </a:p>
          <a:p>
            <a:endParaRPr lang="en-US" baseline="0" dirty="0"/>
          </a:p>
          <a:p>
            <a:endParaRPr lang="en-US" baseline="0" dirty="0"/>
          </a:p>
        </p:txBody>
      </p:sp>
    </p:spTree>
    <p:extLst>
      <p:ext uri="{BB962C8B-B14F-4D97-AF65-F5344CB8AC3E}">
        <p14:creationId xmlns:p14="http://schemas.microsoft.com/office/powerpoint/2010/main" val="1284729952"/>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leading lines</a:t>
            </a:r>
          </a:p>
          <a:p>
            <a:endParaRPr lang="en-US" baseline="0" dirty="0"/>
          </a:p>
          <a:p>
            <a:r>
              <a:rPr lang="en-US" baseline="0" dirty="0"/>
              <a:t>(15:00)</a:t>
            </a:r>
          </a:p>
          <a:p>
            <a:endParaRPr lang="en-US" baseline="0" dirty="0"/>
          </a:p>
        </p:txBody>
      </p:sp>
    </p:spTree>
    <p:extLst>
      <p:ext uri="{BB962C8B-B14F-4D97-AF65-F5344CB8AC3E}">
        <p14:creationId xmlns:p14="http://schemas.microsoft.com/office/powerpoint/2010/main" val="1552538326"/>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Leading lines are a composition technique where lines in the environment draw the eye to a specific place in the scene.</a:t>
            </a:r>
          </a:p>
          <a:p>
            <a:endParaRPr lang="en-US" baseline="0" dirty="0"/>
          </a:p>
        </p:txBody>
      </p:sp>
    </p:spTree>
    <p:extLst>
      <p:ext uri="{BB962C8B-B14F-4D97-AF65-F5344CB8AC3E}">
        <p14:creationId xmlns:p14="http://schemas.microsoft.com/office/powerpoint/2010/main" val="3644253114"/>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In this photo, the logs draw the eye up and into the frame to finally rest on the house.</a:t>
            </a:r>
          </a:p>
          <a:p>
            <a:endParaRPr lang="en-US" baseline="0" dirty="0"/>
          </a:p>
        </p:txBody>
      </p:sp>
    </p:spTree>
    <p:extLst>
      <p:ext uri="{BB962C8B-B14F-4D97-AF65-F5344CB8AC3E}">
        <p14:creationId xmlns:p14="http://schemas.microsoft.com/office/powerpoint/2010/main" val="1069225601"/>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In games, these are often roads, pipes, cables, and all sorts of things.</a:t>
            </a:r>
          </a:p>
          <a:p>
            <a:endParaRPr lang="en-US" baseline="0" dirty="0"/>
          </a:p>
        </p:txBody>
      </p:sp>
    </p:spTree>
    <p:extLst>
      <p:ext uri="{BB962C8B-B14F-4D97-AF65-F5344CB8AC3E}">
        <p14:creationId xmlns:p14="http://schemas.microsoft.com/office/powerpoint/2010/main" val="380842102"/>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Here in Titanfall 2, we wanted the player to focus on this door and not miss the reveal of a new enemy.</a:t>
            </a:r>
          </a:p>
          <a:p>
            <a:endParaRPr lang="en-US" baseline="0" dirty="0"/>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Pipes and floor grates form leading lines to the door.</a:t>
            </a:r>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When you get close, a Stalker rips the door open for a grand reveal.</a:t>
            </a:r>
          </a:p>
          <a:p>
            <a:endParaRPr lang="en-US" baseline="0" dirty="0"/>
          </a:p>
          <a:p>
            <a:endParaRPr lang="en-US" baseline="0" dirty="0"/>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Cables on the floor are a game trope at this point, but they work.</a:t>
            </a:r>
          </a:p>
        </p:txBody>
      </p:sp>
    </p:spTree>
    <p:extLst>
      <p:ext uri="{BB962C8B-B14F-4D97-AF65-F5344CB8AC3E}">
        <p14:creationId xmlns:p14="http://schemas.microsoft.com/office/powerpoint/2010/main" val="322534435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As do brightly painted lines and repeated geo that form lines on the sides.</a:t>
            </a:r>
          </a:p>
          <a:p>
            <a:br>
              <a:rPr lang="en-US" baseline="0" dirty="0"/>
            </a:br>
            <a:r>
              <a:rPr lang="en-US" baseline="0" dirty="0"/>
              <a:t>If you squint your eyes, the yellow line down the middle, the forklift, and the yellow wall will pop out. All guiding you to the right.</a:t>
            </a:r>
          </a:p>
        </p:txBody>
      </p:sp>
    </p:spTree>
    <p:extLst>
      <p:ext uri="{BB962C8B-B14F-4D97-AF65-F5344CB8AC3E}">
        <p14:creationId xmlns:p14="http://schemas.microsoft.com/office/powerpoint/2010/main" val="499336148"/>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baseline="0" dirty="0"/>
              <a:t>Here in the blockmesh, is a hallway with a T junction at the end.</a:t>
            </a:r>
          </a:p>
          <a:p>
            <a:endParaRPr lang="en-US" baseline="0" dirty="0"/>
          </a:p>
          <a:p>
            <a:r>
              <a:rPr lang="en-US" baseline="0" dirty="0"/>
              <a:t>Let’s say you want the player to go to the right.</a:t>
            </a:r>
          </a:p>
          <a:p>
            <a:endParaRPr lang="en-US" baseline="0" dirty="0"/>
          </a:p>
          <a:p>
            <a:r>
              <a:rPr lang="en-US" baseline="0" dirty="0"/>
              <a:t>Right now, it’s a coin toss.</a:t>
            </a:r>
          </a:p>
          <a:p>
            <a:endParaRPr lang="en-US" baseline="0" dirty="0"/>
          </a:p>
          <a:p>
            <a:r>
              <a:rPr lang="en-US" baseline="0" dirty="0"/>
              <a:t>They may turn left, see a locked door and have to turn around, or they may turn right and go into the next area.</a:t>
            </a:r>
          </a:p>
          <a:p>
            <a:endParaRPr lang="en-US" baseline="0" dirty="0"/>
          </a:p>
          <a:p>
            <a:endParaRPr lang="en-US" baseline="0" dirty="0"/>
          </a:p>
          <a:p>
            <a:endParaRPr lang="en-US" baseline="0" dirty="0"/>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By adding some leading lines, we can draw their attention to the right and increase the chances they go there.</a:t>
            </a:r>
          </a:p>
          <a:p>
            <a:endParaRPr lang="en-US" baseline="0" dirty="0"/>
          </a:p>
          <a:p>
            <a:r>
              <a:rPr lang="en-US" baseline="0" dirty="0"/>
              <a:t>Pipes on the walls and a rug guide the eye down the hallway.</a:t>
            </a:r>
          </a:p>
          <a:p>
            <a:endParaRPr lang="en-US" baseline="0" dirty="0"/>
          </a:p>
          <a:p>
            <a:r>
              <a:rPr lang="en-US" baseline="0" dirty="0"/>
              <a:t>But, the pipes on the left stop while the pipes on the right go around the corner, leading the eye.</a:t>
            </a:r>
          </a:p>
          <a:p>
            <a:endParaRPr lang="en-US" baseline="0" dirty="0"/>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The caution cones break up the red line of the rug going left.</a:t>
            </a:r>
          </a:p>
        </p:txBody>
      </p:sp>
    </p:spTree>
    <p:extLst>
      <p:ext uri="{BB962C8B-B14F-4D97-AF65-F5344CB8AC3E}">
        <p14:creationId xmlns:p14="http://schemas.microsoft.com/office/powerpoint/2010/main" val="3416247475"/>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And to go over the top, we add a bright yellow cable that hugs the right side and goes around the corner.</a:t>
            </a:r>
          </a:p>
          <a:p>
            <a:endParaRPr lang="en-US" baseline="0" dirty="0"/>
          </a:p>
          <a:p>
            <a:r>
              <a:rPr lang="en-US" baseline="0" dirty="0"/>
              <a:t>Just simple shapes, but it can have a huge impact on smooth navigation and playtests.</a:t>
            </a:r>
          </a:p>
        </p:txBody>
      </p:sp>
    </p:spTree>
    <p:extLst>
      <p:ext uri="{BB962C8B-B14F-4D97-AF65-F5344CB8AC3E}">
        <p14:creationId xmlns:p14="http://schemas.microsoft.com/office/powerpoint/2010/main" val="708685167"/>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pinching.</a:t>
            </a:r>
          </a:p>
          <a:p>
            <a:endParaRPr lang="en-US" baseline="0" dirty="0"/>
          </a:p>
          <a:p>
            <a:r>
              <a:rPr lang="en-US" baseline="0" dirty="0"/>
              <a:t>(16:15)</a:t>
            </a:r>
          </a:p>
          <a:p>
            <a:endParaRPr lang="en-US" baseline="0" dirty="0"/>
          </a:p>
          <a:p>
            <a:endParaRPr lang="en-US" baseline="0" dirty="0"/>
          </a:p>
          <a:p>
            <a:endParaRPr lang="en-US" dirty="0"/>
          </a:p>
        </p:txBody>
      </p:sp>
    </p:spTree>
    <p:extLst>
      <p:ext uri="{BB962C8B-B14F-4D97-AF65-F5344CB8AC3E}">
        <p14:creationId xmlns:p14="http://schemas.microsoft.com/office/powerpoint/2010/main" val="1973552731"/>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Pinching basically means your layout funnels the player to a specific spot.</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You accomplish this by blocking off areas and angling shapes to naturally flow to that spot.</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It’s good for redirecting players to a specific area.</a:t>
            </a:r>
            <a:endParaRPr lang="en-US" dirty="0"/>
          </a:p>
        </p:txBody>
      </p:sp>
    </p:spTree>
    <p:extLst>
      <p:ext uri="{BB962C8B-B14F-4D97-AF65-F5344CB8AC3E}">
        <p14:creationId xmlns:p14="http://schemas.microsoft.com/office/powerpoint/2010/main" val="3498852107"/>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It’s also a great way to setup a cool reveal like the view of a landmark without forcing the camera to look at it.</a:t>
            </a:r>
          </a:p>
          <a:p>
            <a:pPr marL="0" marR="0" indent="0" defTabSz="1625600" eaLnBrk="1" fontAlgn="auto" latinLnBrk="0" hangingPunct="1">
              <a:lnSpc>
                <a:spcPct val="100000"/>
              </a:lnSpc>
              <a:spcBef>
                <a:spcPts val="700"/>
              </a:spcBef>
              <a:spcAft>
                <a:spcPts val="0"/>
              </a:spcAft>
              <a:buClrTx/>
              <a:buSzTx/>
              <a:buFontTx/>
              <a:buNone/>
              <a:tabLst/>
              <a:defRPr/>
            </a:pPr>
            <a:br>
              <a:rPr lang="en-US" baseline="0" dirty="0"/>
            </a:br>
            <a:r>
              <a:rPr lang="en-US" baseline="0" dirty="0"/>
              <a:t>If you pinch them to a specific spot, the camera will be naturally pointed at the thing you want them to see.</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extLst>
      <p:ext uri="{BB962C8B-B14F-4D97-AF65-F5344CB8AC3E}">
        <p14:creationId xmlns:p14="http://schemas.microsoft.com/office/powerpoint/2010/main" val="2183351536"/>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Of course, all of this completely depends on your mobility mechanics.</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It’s MUCH easier to do this in a game where players are stuck on the ground than in something like Titanfall where players are flying all over the place.</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dirty="0"/>
              <a:t>Let’s look at an </a:t>
            </a:r>
            <a:r>
              <a:rPr lang="en-US"/>
              <a:t>example.</a:t>
            </a:r>
            <a:endParaRPr lang="en-US" dirty="0"/>
          </a:p>
        </p:txBody>
      </p:sp>
    </p:spTree>
    <p:extLst>
      <p:ext uri="{BB962C8B-B14F-4D97-AF65-F5344CB8AC3E}">
        <p14:creationId xmlns:p14="http://schemas.microsoft.com/office/powerpoint/2010/main" val="1937788828"/>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Here, the buses and cars are angled to a specific spot.</a:t>
            </a:r>
            <a:endParaRPr lang="en-US" dirty="0"/>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Which you can see highlighted here.</a:t>
            </a:r>
            <a:endParaRPr lang="en-US" dirty="0"/>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Walking down the street, the shapes naturally bring you to the end of the pinch which faces the way forward.</a:t>
            </a:r>
            <a:endParaRPr lang="en-US" dirty="0"/>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Let’s see it in action.</a:t>
            </a:r>
          </a:p>
          <a:p>
            <a:endParaRPr lang="en-US" dirty="0"/>
          </a:p>
          <a:p>
            <a:r>
              <a:rPr lang="en-US" dirty="0"/>
              <a:t>In this video, the pinch lines up a perfect shot of the hospital in the distance (which is your goal) and the tunnel that takes you there.</a:t>
            </a:r>
          </a:p>
          <a:p>
            <a:endParaRPr lang="en-US" dirty="0"/>
          </a:p>
          <a:p>
            <a:r>
              <a:rPr lang="en-US" dirty="0"/>
              <a:t>VIDEO: Joel and Ellie move toward the bus and wall which forces them to look at the hospital and tunnel.</a:t>
            </a:r>
          </a:p>
          <a:p>
            <a:endParaRPr lang="en-US" dirty="0"/>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framing &amp; composition.</a:t>
            </a:r>
          </a:p>
          <a:p>
            <a:endParaRPr lang="en-US" baseline="0" dirty="0"/>
          </a:p>
          <a:p>
            <a:r>
              <a:rPr lang="en-US" baseline="0" dirty="0"/>
              <a:t>(17:28)</a:t>
            </a:r>
          </a:p>
          <a:p>
            <a:endParaRPr lang="en-US" baseline="0" dirty="0"/>
          </a:p>
        </p:txBody>
      </p:sp>
    </p:spTree>
    <p:extLst>
      <p:ext uri="{BB962C8B-B14F-4D97-AF65-F5344CB8AC3E}">
        <p14:creationId xmlns:p14="http://schemas.microsoft.com/office/powerpoint/2010/main" val="2381936982"/>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Another technique borrowed from photography.</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dirty="0"/>
              <a:t>By framing your subject (a landmark, a big enemy, a cave opening, etc.), you draw attention to it.</a:t>
            </a:r>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If you’d like to learn more, just Google photography composition techniques. </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There are tons of good free resources and examples.</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extLst>
      <p:ext uri="{BB962C8B-B14F-4D97-AF65-F5344CB8AC3E}">
        <p14:creationId xmlns:p14="http://schemas.microsoft.com/office/powerpoint/2010/main" val="2885875336"/>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This one is really useful when combined with Pinching to setup an important reveal in the level.</a:t>
            </a:r>
          </a:p>
          <a:p>
            <a:endParaRPr lang="en-US" dirty="0"/>
          </a:p>
          <a:p>
            <a:r>
              <a:rPr lang="en-US" dirty="0"/>
              <a:t>After you pinch the player to a specific spot, perfectly frame the object for maximum effect.</a:t>
            </a:r>
          </a:p>
          <a:p>
            <a:endParaRPr lang="en-US" dirty="0"/>
          </a:p>
          <a:p>
            <a:r>
              <a:rPr lang="en-US" dirty="0"/>
              <a:t>Let’s see it in action.</a:t>
            </a:r>
          </a:p>
          <a:p>
            <a:endParaRPr lang="en-US" dirty="0"/>
          </a:p>
          <a:p>
            <a:endParaRPr lang="en-US" dirty="0"/>
          </a:p>
        </p:txBody>
      </p:sp>
    </p:spTree>
    <p:extLst>
      <p:ext uri="{BB962C8B-B14F-4D97-AF65-F5344CB8AC3E}">
        <p14:creationId xmlns:p14="http://schemas.microsoft.com/office/powerpoint/2010/main" val="94819530"/>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During a dramatic escape sequence, you don’t want the player getting lost or the excitement will die.</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Here, the designer framed the rooftop and even put a leading line down the center to draw you into the opening.</a:t>
            </a:r>
          </a:p>
        </p:txBody>
      </p:sp>
    </p:spTree>
    <p:extLst>
      <p:ext uri="{BB962C8B-B14F-4D97-AF65-F5344CB8AC3E}">
        <p14:creationId xmlns:p14="http://schemas.microsoft.com/office/powerpoint/2010/main" val="1996811962"/>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As Mark Brown said in his Game Maker’s Toolkit video, “it creates a portal that draws the player’s eye to whatever is inside.”</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extLst>
      <p:ext uri="{BB962C8B-B14F-4D97-AF65-F5344CB8AC3E}">
        <p14:creationId xmlns:p14="http://schemas.microsoft.com/office/powerpoint/2010/main" val="2934245407"/>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Here’s one from Lost Legacy. The player’s goal is the Pink Lotus hotel.</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1106402519"/>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And the logo is perfectly framed between two vertical banners in the opening.</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1435059924"/>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VIDEO: Joel follows the winding path up a hill with a river to the left and a big rock formation on the right.  The rocks occlude the dam until Joel is facing it perfectly for the reveal.</a:t>
            </a:r>
          </a:p>
        </p:txBody>
      </p:sp>
    </p:spTree>
    <p:extLst>
      <p:ext uri="{BB962C8B-B14F-4D97-AF65-F5344CB8AC3E}">
        <p14:creationId xmlns:p14="http://schemas.microsoft.com/office/powerpoint/2010/main" val="301486754"/>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As you saw, the player is naturally pointed at the dam and due to good framing, it was the dominant thing on the screen.</a:t>
            </a:r>
          </a:p>
          <a:p>
            <a:endParaRPr lang="en-US" dirty="0"/>
          </a:p>
          <a:p>
            <a:pPr marL="0" marR="0" lvl="0" indent="0" defTabSz="1625600" eaLnBrk="1" fontAlgn="auto" latinLnBrk="0" hangingPunct="1">
              <a:lnSpc>
                <a:spcPct val="100000"/>
              </a:lnSpc>
              <a:spcBef>
                <a:spcPts val="700"/>
              </a:spcBef>
              <a:spcAft>
                <a:spcPts val="0"/>
              </a:spcAft>
              <a:buClrTx/>
              <a:buSzTx/>
              <a:buFontTx/>
              <a:buNone/>
              <a:tabLst/>
              <a:defRPr/>
            </a:pPr>
            <a:r>
              <a:rPr lang="en-US" sz="2000" baseline="0" dirty="0">
                <a:latin typeface="+mj-lt"/>
                <a:ea typeface="+mj-ea"/>
                <a:cs typeface="+mj-cs"/>
                <a:sym typeface="Verdana"/>
              </a:rPr>
              <a:t>Also, side tip, people’s eyes are drawn to detail and the dam very detailed.</a:t>
            </a:r>
          </a:p>
          <a:p>
            <a:endParaRPr lang="en-US" dirty="0"/>
          </a:p>
          <a:p>
            <a:r>
              <a:rPr lang="en-US" dirty="0"/>
              <a:t>All with just some layout and no forced camera moves.</a:t>
            </a:r>
          </a:p>
          <a:p>
            <a:endParaRPr lang="en-US" dirty="0"/>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Breadcrumbs!  Aw yiss.</a:t>
            </a:r>
          </a:p>
          <a:p>
            <a:endParaRPr lang="en-US" baseline="0" dirty="0"/>
          </a:p>
          <a:p>
            <a:r>
              <a:rPr lang="en-US" baseline="0" dirty="0"/>
              <a:t>(18:23)</a:t>
            </a:r>
          </a:p>
          <a:p>
            <a:endParaRPr lang="en-US" baseline="0" dirty="0"/>
          </a:p>
        </p:txBody>
      </p:sp>
    </p:spTree>
    <p:extLst>
      <p:ext uri="{BB962C8B-B14F-4D97-AF65-F5344CB8AC3E}">
        <p14:creationId xmlns:p14="http://schemas.microsoft.com/office/powerpoint/2010/main" val="4019071384"/>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Breadcrumbs lead the player, a little piece at a time, to a goal.</a:t>
            </a:r>
          </a:p>
          <a:p>
            <a:endParaRPr lang="en-US" dirty="0"/>
          </a:p>
        </p:txBody>
      </p:sp>
    </p:spTree>
    <p:extLst>
      <p:ext uri="{BB962C8B-B14F-4D97-AF65-F5344CB8AC3E}">
        <p14:creationId xmlns:p14="http://schemas.microsoft.com/office/powerpoint/2010/main" val="445139022"/>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They can be almost anything: chunks of stuff on the ground, pickup items, enemies, lit areas, etc.</a:t>
            </a:r>
          </a:p>
        </p:txBody>
      </p:sp>
    </p:spTree>
    <p:extLst>
      <p:ext uri="{BB962C8B-B14F-4D97-AF65-F5344CB8AC3E}">
        <p14:creationId xmlns:p14="http://schemas.microsoft.com/office/powerpoint/2010/main" val="1157234195"/>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It’s usually better to add breadcrumbs to your blockmesh after early playtests because they can hide fundamental layout guidance problems.</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If they’re still needed after a few revisions, then don’t feel bad about adding them.</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extLst>
      <p:ext uri="{BB962C8B-B14F-4D97-AF65-F5344CB8AC3E}">
        <p14:creationId xmlns:p14="http://schemas.microsoft.com/office/powerpoint/2010/main" val="1705646304"/>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baseline="0" dirty="0"/>
              <a:t>In this example, the bits of fence and roof create visual stepping stones to the ledge.</a:t>
            </a:r>
          </a:p>
          <a:p>
            <a:endParaRPr lang="en-US" baseline="0" dirty="0"/>
          </a:p>
          <a:p>
            <a:r>
              <a:rPr lang="en-US" baseline="0" dirty="0"/>
              <a:t>You may think these are just random or detailed environment art work, but they’re not.</a:t>
            </a:r>
          </a:p>
          <a:p>
            <a:endParaRPr lang="en-US" baseline="0" dirty="0"/>
          </a:p>
          <a:p>
            <a:r>
              <a:rPr lang="en-US" baseline="0" dirty="0"/>
              <a:t>After I took this screenshot and did  a dry run of my talk at Naughty Dog, Derek (the designer) told me that they actually added these because players weren’t finding and jumping to the ledge.</a:t>
            </a:r>
          </a:p>
          <a:p>
            <a:endParaRPr lang="en-US" baseline="0" dirty="0"/>
          </a:p>
          <a:p>
            <a:endParaRPr lang="en-US" baseline="0" dirty="0"/>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In this example, the floor pads </a:t>
            </a:r>
            <a:r>
              <a:rPr lang="en-US" baseline="0" dirty="0"/>
              <a:t>act as guiding lines to draw you down the hallway.</a:t>
            </a:r>
          </a:p>
          <a:p>
            <a:endParaRPr lang="en-US" dirty="0"/>
          </a:p>
        </p:txBody>
      </p:sp>
    </p:spTree>
    <p:extLst>
      <p:ext uri="{BB962C8B-B14F-4D97-AF65-F5344CB8AC3E}">
        <p14:creationId xmlns:p14="http://schemas.microsoft.com/office/powerpoint/2010/main" val="2313713585"/>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Like so.</a:t>
            </a:r>
          </a:p>
        </p:txBody>
      </p:sp>
    </p:spTree>
    <p:extLst>
      <p:ext uri="{BB962C8B-B14F-4D97-AF65-F5344CB8AC3E}">
        <p14:creationId xmlns:p14="http://schemas.microsoft.com/office/powerpoint/2010/main" val="2365900698"/>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Here’s the same technique in Destiny 2,</a:t>
            </a:r>
            <a:r>
              <a:rPr lang="en-US" baseline="0" dirty="0"/>
              <a:t> only this time they are placed outside to guide you into the tunnel.</a:t>
            </a:r>
          </a:p>
        </p:txBody>
      </p:sp>
    </p:spTree>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If your game has them, pickups</a:t>
            </a:r>
            <a:r>
              <a:rPr lang="en-US" baseline="0" dirty="0"/>
              <a:t> are a classic way to breadcrumb players around a level.</a:t>
            </a:r>
          </a:p>
          <a:p>
            <a:endParaRPr lang="en-US" dirty="0"/>
          </a:p>
        </p:txBody>
      </p:sp>
    </p:spTree>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How many times have coins led you to new areas in Mario games?</a:t>
            </a:r>
            <a:endParaRPr lang="en-US" dirty="0"/>
          </a:p>
        </p:txBody>
      </p:sp>
    </p:spTree>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Pickups</a:t>
            </a:r>
            <a:r>
              <a:rPr lang="en-US" baseline="0" dirty="0"/>
              <a:t> are also great for letting players know they’re on the right path in a cluttered or mazelike environment.</a:t>
            </a:r>
          </a:p>
          <a:p>
            <a:br>
              <a:rPr lang="en-US" baseline="0" dirty="0"/>
            </a:br>
            <a:r>
              <a:rPr lang="en-US" baseline="0" dirty="0"/>
              <a:t>This one is placed next to an area you need to duck under (which some players forget they can do), so it subtly hints “Yep, you’re going the right way.”</a:t>
            </a:r>
          </a:p>
          <a:p>
            <a:endParaRPr lang="en-US" baseline="0" dirty="0"/>
          </a:p>
          <a:p>
            <a:endParaRPr lang="en-US" baseline="0" dirty="0"/>
          </a:p>
        </p:txBody>
      </p:sp>
    </p:spTree>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So going back to this house, let’s say only half the players during the last playtest went into the house – and the other half got lost.</a:t>
            </a:r>
          </a:p>
          <a:p>
            <a:endParaRPr lang="en-US" baseline="0" dirty="0"/>
          </a:p>
        </p:txBody>
      </p:sp>
    </p:spTree>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defTabSz="1625600" eaLnBrk="1" fontAlgn="auto" latinLnBrk="0" hangingPunct="1">
              <a:lnSpc>
                <a:spcPct val="100000"/>
              </a:lnSpc>
              <a:spcBef>
                <a:spcPts val="700"/>
              </a:spcBef>
              <a:spcAft>
                <a:spcPts val="0"/>
              </a:spcAft>
              <a:buClrTx/>
              <a:buSzTx/>
              <a:buFontTx/>
              <a:buNone/>
              <a:tabLst/>
              <a:defRPr/>
            </a:pPr>
            <a:r>
              <a:rPr lang="en-US" baseline="0" dirty="0"/>
              <a:t>Let’s add some rocks and boards as breadcrumbs leading to the window.</a:t>
            </a:r>
          </a:p>
          <a:p>
            <a:endParaRPr lang="en-US" baseline="0" dirty="0"/>
          </a:p>
          <a:p>
            <a:r>
              <a:rPr lang="en-US" baseline="0" dirty="0"/>
              <a:t>Notice the boards are angled toward the window as well creating leading lines.</a:t>
            </a:r>
          </a:p>
          <a:p>
            <a:endParaRPr lang="en-US" baseline="0" dirty="0"/>
          </a:p>
          <a:p>
            <a:r>
              <a:rPr lang="en-US" baseline="0" dirty="0"/>
              <a:t>You also can still sprinkle breadcrumbs in open world areas to lead players to interesting things - like the panels leading to a tunnel in the Destiny screenshot.</a:t>
            </a:r>
          </a:p>
          <a:p>
            <a:endParaRPr lang="en-US" baseline="0" dirty="0"/>
          </a:p>
        </p:txBody>
      </p:sp>
    </p:spTree>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textures.</a:t>
            </a:r>
          </a:p>
          <a:p>
            <a:endParaRPr lang="en-US" baseline="0" dirty="0"/>
          </a:p>
          <a:p>
            <a:r>
              <a:rPr lang="en-US" dirty="0"/>
              <a:t>(19:39)</a:t>
            </a:r>
          </a:p>
          <a:p>
            <a:endParaRPr lang="en-US" dirty="0"/>
          </a:p>
          <a:p>
            <a:endParaRPr lang="en-US" dirty="0"/>
          </a:p>
        </p:txBody>
      </p:sp>
    </p:spTree>
    <p:extLst>
      <p:ext uri="{BB962C8B-B14F-4D97-AF65-F5344CB8AC3E}">
        <p14:creationId xmlns:p14="http://schemas.microsoft.com/office/powerpoint/2010/main" val="236460345"/>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You can use textures to subtly (or obviously) point the way to the goal.</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These can be just about anything…arrows, scrapes along the wall, signs, etc.</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p:txBody>
      </p:sp>
    </p:spTree>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 in Uncharted: The Lost Legacy…</a:t>
            </a:r>
          </a:p>
        </p:txBody>
      </p:sp>
    </p:spTree>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Scrape</a:t>
            </a:r>
            <a:r>
              <a:rPr lang="en-US" baseline="0" dirty="0"/>
              <a:t> textures on the wall communicate affordance that you can shimmy here.</a:t>
            </a:r>
          </a:p>
          <a:p>
            <a:endParaRPr lang="en-US" baseline="0" dirty="0"/>
          </a:p>
          <a:p>
            <a:r>
              <a:rPr lang="en-US" baseline="0" dirty="0"/>
              <a:t>This example leads to a secret area and a collectable, so you don’t always need to use these tips just for the main path.</a:t>
            </a:r>
          </a:p>
          <a:p>
            <a:endParaRPr lang="en-US" baseline="0" dirty="0"/>
          </a:p>
          <a:p>
            <a:endParaRPr lang="en-US" dirty="0"/>
          </a:p>
        </p:txBody>
      </p:sp>
    </p:spTree>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 in Uncharted 4…</a:t>
            </a:r>
          </a:p>
        </p:txBody>
      </p:sp>
    </p:spTree>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…tire tracks on this rock communicate affordance that you can drive here.</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r>
              <a:rPr lang="en-US" dirty="0"/>
              <a:t>When I played this game, I didn’t notice the tracks at first and got lost.  Once I noticed the tracks, the rest of the driving went smoothly.</a:t>
            </a:r>
          </a:p>
        </p:txBody>
      </p:sp>
    </p:spTree>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Signs literally point the way to the hospital, which is also your goal.</a:t>
            </a:r>
          </a:p>
          <a:p>
            <a:endParaRPr lang="en-US" dirty="0"/>
          </a:p>
        </p:txBody>
      </p:sp>
    </p:spTree>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More hospital signs as you enter the tunnels.</a:t>
            </a:r>
          </a:p>
          <a:p>
            <a:endParaRPr lang="en-US" dirty="0"/>
          </a:p>
          <a:p>
            <a:r>
              <a:rPr lang="en-US" baseline="0" dirty="0"/>
              <a:t>These textures are often some of the last things added when making a level which doesn’t really help the early blockmesh phase.</a:t>
            </a:r>
          </a:p>
          <a:p>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dirty="0"/>
              <a:t>But, guess</a:t>
            </a:r>
            <a:r>
              <a:rPr lang="en-US" baseline="0" dirty="0"/>
              <a:t> what?  You don’t need to wait for an artist to add these!</a:t>
            </a:r>
          </a:p>
          <a:p>
            <a:endParaRPr lang="en-US" dirty="0"/>
          </a:p>
          <a:p>
            <a:endParaRPr lang="en-US" dirty="0"/>
          </a:p>
          <a:p>
            <a:endParaRPr lang="en-US" dirty="0"/>
          </a:p>
        </p:txBody>
      </p:sp>
    </p:spTree>
    <p:extLst>
      <p:ext uri="{BB962C8B-B14F-4D97-AF65-F5344CB8AC3E}">
        <p14:creationId xmlns:p14="http://schemas.microsoft.com/office/powerpoint/2010/main" val="259696055"/>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You can build them out of blockmesh for your playtests!</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r>
              <a:rPr lang="en-US" baseline="0" dirty="0"/>
              <a:t>Here I’ve added an arrow and a sign to point the way.</a:t>
            </a:r>
          </a:p>
          <a:p>
            <a:endParaRPr lang="en-US" baseline="0" dirty="0"/>
          </a:p>
        </p:txBody>
      </p:sp>
    </p:spTree>
    <p:extLst>
      <p:ext uri="{BB962C8B-B14F-4D97-AF65-F5344CB8AC3E}">
        <p14:creationId xmlns:p14="http://schemas.microsoft.com/office/powerpoint/2010/main" val="816519366"/>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And these scratch marks lead into the alley indicating something heavy was dragged back there.</a:t>
            </a:r>
          </a:p>
          <a:p>
            <a:endParaRPr lang="en-US" baseline="0" dirty="0"/>
          </a:p>
          <a:p>
            <a:r>
              <a:rPr lang="en-US" baseline="0" dirty="0"/>
              <a:t>And the best part?</a:t>
            </a:r>
          </a:p>
        </p:txBody>
      </p:sp>
    </p:spTree>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These are just blockmesh too!</a:t>
            </a:r>
          </a:p>
        </p:txBody>
      </p:sp>
    </p:spTree>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Labeling rooms and areas can be super helpful for both linear and open games.</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If you’re building a school, for example, having labels like GYM and CAFETERIA provides valuable context and signposts as your </a:t>
            </a:r>
            <a:r>
              <a:rPr lang="en-US" baseline="0" dirty="0" err="1"/>
              <a:t>playtesters</a:t>
            </a:r>
            <a:r>
              <a:rPr lang="en-US" baseline="0" dirty="0"/>
              <a:t> explore.</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endParaRPr lang="en-US" baseline="0" dirty="0"/>
          </a:p>
        </p:txBody>
      </p:sp>
    </p:spTree>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Here, I’ve pulled this away from the wall a bit to show that it’s just a bunch of blocks.</a:t>
            </a:r>
          </a:p>
          <a:p>
            <a:br>
              <a:rPr lang="en-US" baseline="0" dirty="0"/>
            </a:br>
            <a:r>
              <a:rPr lang="en-US" baseline="0" dirty="0"/>
              <a:t>This stuff only takes a few minutes to do, but works wonders for playtests and to communicate with your artists where you think signage might go.</a:t>
            </a:r>
          </a:p>
          <a:p>
            <a:endParaRPr lang="en-US" baseline="0" dirty="0"/>
          </a:p>
          <a:p>
            <a:r>
              <a:rPr lang="en-US" baseline="0" dirty="0"/>
              <a:t>I’m not gonna lie – this one is so simple and obvious and it kinda blew my mind when I learned it.</a:t>
            </a:r>
          </a:p>
          <a:p>
            <a:endParaRPr lang="en-US" baseline="0" dirty="0"/>
          </a:p>
        </p:txBody>
      </p:sp>
    </p:spTree>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Next tip – movement.</a:t>
            </a:r>
          </a:p>
          <a:p>
            <a:endParaRPr lang="en-US" baseline="0" dirty="0"/>
          </a:p>
          <a:p>
            <a:r>
              <a:rPr lang="en-US" dirty="0"/>
              <a:t>(21:18)</a:t>
            </a:r>
          </a:p>
          <a:p>
            <a:endParaRPr lang="en-US" dirty="0"/>
          </a:p>
        </p:txBody>
      </p:sp>
    </p:spTree>
    <p:extLst>
      <p:ext uri="{BB962C8B-B14F-4D97-AF65-F5344CB8AC3E}">
        <p14:creationId xmlns:p14="http://schemas.microsoft.com/office/powerpoint/2010/main" val="3477664341"/>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Movement grabs the eye and the player’s attention.</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3873884111"/>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This can be anything that fits your game…big scripted moments, birds, sparks, buddies, enemies, and even just something flapping in the breeze.</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469917586"/>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Also, make good use of the direction of the movement.</a:t>
            </a:r>
          </a:p>
          <a:p>
            <a:pPr marL="0" marR="0" indent="0" defTabSz="1625600" eaLnBrk="1" fontAlgn="auto" latinLnBrk="0" hangingPunct="1">
              <a:lnSpc>
                <a:spcPct val="100000"/>
              </a:lnSpc>
              <a:spcBef>
                <a:spcPts val="700"/>
              </a:spcBef>
              <a:spcAft>
                <a:spcPts val="0"/>
              </a:spcAft>
              <a:buClrTx/>
              <a:buSzTx/>
              <a:buFontTx/>
              <a:buNone/>
              <a:tabLst/>
              <a:defRPr/>
            </a:pPr>
            <a:endParaRPr lang="en-US" dirty="0"/>
          </a:p>
          <a:p>
            <a:pPr marL="0" marR="0" indent="0" defTabSz="1625600" eaLnBrk="1" fontAlgn="auto" latinLnBrk="0" hangingPunct="1">
              <a:lnSpc>
                <a:spcPct val="100000"/>
              </a:lnSpc>
              <a:spcBef>
                <a:spcPts val="700"/>
              </a:spcBef>
              <a:spcAft>
                <a:spcPts val="0"/>
              </a:spcAft>
              <a:buClrTx/>
              <a:buSzTx/>
              <a:buFontTx/>
              <a:buNone/>
              <a:tabLst/>
              <a:defRPr/>
            </a:pPr>
            <a:r>
              <a:rPr lang="en-US" dirty="0"/>
              <a:t>The player’s eye will follow the movement, and it can draw an invisible line right to the goal.</a:t>
            </a:r>
          </a:p>
        </p:txBody>
      </p:sp>
    </p:spTree>
    <p:extLst>
      <p:ext uri="{BB962C8B-B14F-4D97-AF65-F5344CB8AC3E}">
        <p14:creationId xmlns:p14="http://schemas.microsoft.com/office/powerpoint/2010/main" val="2374737881"/>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a:bodyPr>
          <a:lstStyle/>
          <a:p>
            <a:r>
              <a:rPr lang="en-US" dirty="0"/>
              <a:t>In the example I’m about to show, the birds draw your attention to the left where there’s an open trailer door.</a:t>
            </a:r>
          </a:p>
          <a:p>
            <a:endParaRPr lang="en-US" dirty="0"/>
          </a:p>
          <a:p>
            <a:r>
              <a:rPr lang="en-US" dirty="0"/>
              <a:t>The door is also banging in the wind.</a:t>
            </a:r>
          </a:p>
          <a:p>
            <a:endParaRPr lang="en-US" dirty="0"/>
          </a:p>
          <a:p>
            <a:r>
              <a:rPr lang="en-US" dirty="0"/>
              <a:t>Both of these let you know “Hey, check out what’s inside.”</a:t>
            </a:r>
          </a:p>
          <a:p>
            <a:endParaRPr lang="en-US" dirty="0"/>
          </a:p>
          <a:p>
            <a:endParaRPr lang="en-US" dirty="0"/>
          </a:p>
          <a:p>
            <a:r>
              <a:rPr lang="en-US" dirty="0"/>
              <a:t>VIDEO: Birds flying and banging door.</a:t>
            </a:r>
          </a:p>
          <a:p>
            <a:endParaRPr lang="en-US" dirty="0"/>
          </a:p>
          <a:p>
            <a:endParaRPr lang="en-US" dirty="0"/>
          </a:p>
          <a:p>
            <a:endParaRPr lang="en-US" dirty="0"/>
          </a:p>
          <a:p>
            <a:endParaRPr lang="en-US" dirty="0"/>
          </a:p>
        </p:txBody>
      </p:sp>
    </p:spTree>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Of course, adding movement in the blockmesh phase is highly dependent on your game and engine.</a:t>
            </a:r>
          </a:p>
          <a:p>
            <a:endParaRPr lang="en-US" baseline="0" dirty="0"/>
          </a:p>
        </p:txBody>
      </p:sp>
    </p:spTree>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If you can, try to include it for your playtests.  </a:t>
            </a:r>
          </a:p>
          <a:p>
            <a:endParaRPr lang="en-US" baseline="0" dirty="0"/>
          </a:p>
          <a:p>
            <a:r>
              <a:rPr lang="en-US" baseline="0" dirty="0"/>
              <a:t>Maybe not the first ones, but definitely before you lock it down.</a:t>
            </a:r>
          </a:p>
          <a:p>
            <a:endParaRPr lang="en-US" baseline="0" dirty="0"/>
          </a:p>
        </p:txBody>
      </p:sp>
    </p:spTree>
    <p:extLst>
      <p:ext uri="{BB962C8B-B14F-4D97-AF65-F5344CB8AC3E}">
        <p14:creationId xmlns:p14="http://schemas.microsoft.com/office/powerpoint/2010/main" val="3959139946"/>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You don’t have to get fancy. </a:t>
            </a:r>
          </a:p>
          <a:p>
            <a:endParaRPr lang="en-US" baseline="0" dirty="0"/>
          </a:p>
          <a:p>
            <a:r>
              <a:rPr lang="en-US" baseline="0" dirty="0"/>
              <a:t>You can have basic cubes lerping through the sky as a placeholder for birds.</a:t>
            </a:r>
          </a:p>
        </p:txBody>
      </p:sp>
    </p:spTree>
    <p:extLst>
      <p:ext uri="{BB962C8B-B14F-4D97-AF65-F5344CB8AC3E}">
        <p14:creationId xmlns:p14="http://schemas.microsoft.com/office/powerpoint/2010/main" val="2704942697"/>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Adding movement is also super useful as a bandage late in the development process when the level is basically done, but players are still getting lost.</a:t>
            </a:r>
          </a:p>
          <a:p>
            <a:endParaRPr lang="en-US" baseline="0" dirty="0"/>
          </a:p>
          <a:p>
            <a:r>
              <a:rPr lang="en-US" baseline="0" dirty="0"/>
              <a:t>Since the level itself is done, you can script in some movement to help.</a:t>
            </a:r>
          </a:p>
          <a:p>
            <a:endParaRPr lang="en-US" baseline="0" dirty="0"/>
          </a:p>
          <a:p>
            <a:r>
              <a:rPr lang="en-US" baseline="0" dirty="0"/>
              <a:t>Don’t rely on it though.  Try to solve the player guidance problems in the blockmesh phase!</a:t>
            </a:r>
          </a:p>
          <a:p>
            <a:endParaRPr lang="en-US" baseline="0" dirty="0"/>
          </a:p>
        </p:txBody>
      </p:sp>
    </p:spTree>
    <p:extLst>
      <p:ext uri="{BB962C8B-B14F-4D97-AF65-F5344CB8AC3E}">
        <p14:creationId xmlns:p14="http://schemas.microsoft.com/office/powerpoint/2010/main" val="608523674"/>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85000" lnSpcReduction="20000"/>
          </a:bodyPr>
          <a:lstStyle/>
          <a:p>
            <a:r>
              <a:rPr lang="en-US" dirty="0"/>
              <a:t>Let’s look at an example from Titanfall 2.</a:t>
            </a:r>
          </a:p>
          <a:p>
            <a:r>
              <a:rPr lang="en-US" dirty="0"/>
              <a:t>When</a:t>
            </a:r>
            <a:r>
              <a:rPr lang="en-US" baseline="0" dirty="0"/>
              <a:t> I scripted this level, I wanted to ensure that players would to go to this tunnel across a large gap with deadly sludge below.</a:t>
            </a:r>
          </a:p>
          <a:p>
            <a:r>
              <a:rPr lang="en-US" baseline="0" dirty="0"/>
              <a:t>I had one enemy stay at the end of the walkway to bring you to the right spot.</a:t>
            </a:r>
            <a:br>
              <a:rPr lang="en-US" baseline="0" dirty="0"/>
            </a:br>
            <a:r>
              <a:rPr lang="en-US" baseline="0" dirty="0"/>
              <a:t>Then, I spawned two flying drones from the tunnel that shoot at you and grab your attention.</a:t>
            </a:r>
            <a:br>
              <a:rPr lang="en-US" baseline="0" dirty="0"/>
            </a:br>
            <a:r>
              <a:rPr lang="en-US" baseline="0" dirty="0"/>
              <a:t>Now, you are looking right where I want and hopefully, since openings attract and it’s nicely lit, you’ll want to go over there!</a:t>
            </a:r>
          </a:p>
          <a:p>
            <a:r>
              <a:rPr lang="en-US" baseline="0" dirty="0"/>
              <a:t>After you kill the drones of course.</a:t>
            </a:r>
          </a:p>
          <a:p>
            <a:endParaRPr lang="en-US" baseline="0" dirty="0"/>
          </a:p>
          <a:p>
            <a:r>
              <a:rPr lang="en-US" baseline="0" dirty="0"/>
              <a:t>VIDEO.</a:t>
            </a:r>
          </a:p>
          <a:p>
            <a:endParaRPr lang="en-US" baseline="0" dirty="0"/>
          </a:p>
          <a:p>
            <a:endParaRPr lang="en-US" baseline="0" dirty="0"/>
          </a:p>
        </p:txBody>
      </p:sp>
    </p:spTree>
    <p:extLst>
      <p:ext uri="{BB962C8B-B14F-4D97-AF65-F5344CB8AC3E}">
        <p14:creationId xmlns:p14="http://schemas.microsoft.com/office/powerpoint/2010/main" val="1333781454"/>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Last tip – Light and god rays, aka light rays or sunbeams.</a:t>
            </a:r>
          </a:p>
          <a:p>
            <a:endParaRPr lang="en-US" baseline="0" dirty="0"/>
          </a:p>
          <a:p>
            <a:r>
              <a:rPr lang="en-US" baseline="0" dirty="0"/>
              <a:t>(22:39)</a:t>
            </a:r>
          </a:p>
          <a:p>
            <a:endParaRPr lang="en-US" baseline="0" dirty="0"/>
          </a:p>
          <a:p>
            <a:endParaRPr lang="en-US" baseline="0" dirty="0"/>
          </a:p>
        </p:txBody>
      </p:sp>
    </p:spTree>
    <p:extLst>
      <p:ext uri="{BB962C8B-B14F-4D97-AF65-F5344CB8AC3E}">
        <p14:creationId xmlns:p14="http://schemas.microsoft.com/office/powerpoint/2010/main" val="2251977931"/>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Light and god rays are useful to guide players to the goal.</a:t>
            </a:r>
          </a:p>
          <a:p>
            <a:endParaRPr lang="en-US" dirty="0"/>
          </a:p>
          <a:p>
            <a:r>
              <a:rPr lang="en-US" dirty="0"/>
              <a:t>People are naturally drawn toward light sources, and god rays point a line at the goal.</a:t>
            </a:r>
          </a:p>
          <a:p>
            <a:endParaRPr lang="en-US" dirty="0"/>
          </a:p>
          <a:p>
            <a:endParaRPr lang="en-US" dirty="0"/>
          </a:p>
        </p:txBody>
      </p:sp>
    </p:spTree>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This is important even in the blockmesh phase!</a:t>
            </a:r>
          </a:p>
          <a:p>
            <a:endParaRPr lang="en-US" dirty="0"/>
          </a:p>
          <a:p>
            <a:r>
              <a:rPr lang="en-US" dirty="0"/>
              <a:t>The Naughty Dog lighting artists begin lighting levels early.</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123022140"/>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defTabSz="1625600" eaLnBrk="1" fontAlgn="auto" latinLnBrk="0" hangingPunct="1">
              <a:lnSpc>
                <a:spcPct val="100000"/>
              </a:lnSpc>
              <a:spcBef>
                <a:spcPts val="700"/>
              </a:spcBef>
              <a:spcAft>
                <a:spcPts val="0"/>
              </a:spcAft>
              <a:buClrTx/>
              <a:buSzTx/>
              <a:buFontTx/>
              <a:buNone/>
              <a:tabLst/>
              <a:defRPr/>
            </a:pPr>
            <a:r>
              <a:rPr lang="en-US" dirty="0"/>
              <a:t>In this example…</a:t>
            </a:r>
          </a:p>
        </p:txBody>
      </p:sp>
    </p:spTree>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The two lit areas are breadcrumbed goals. </a:t>
            </a:r>
          </a:p>
          <a:p>
            <a:endParaRPr lang="en-US" dirty="0"/>
          </a:p>
          <a:p>
            <a:r>
              <a:rPr lang="en-US" dirty="0"/>
              <a:t>First, the one with the bad guy in the middle, then the one at the top right.</a:t>
            </a:r>
          </a:p>
        </p:txBody>
      </p:sp>
    </p:spTree>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Here’s a nice shot from Titanfall 2</a:t>
            </a:r>
            <a:r>
              <a:rPr lang="en-US" baseline="0" dirty="0"/>
              <a:t> with the </a:t>
            </a:r>
            <a:r>
              <a:rPr lang="en-US" baseline="0" dirty="0" err="1"/>
              <a:t>wallrunning</a:t>
            </a:r>
            <a:r>
              <a:rPr lang="en-US" baseline="0" dirty="0"/>
              <a:t> path well lit and the goal also lit complete with god rays pointing at the exit door.</a:t>
            </a:r>
          </a:p>
          <a:p>
            <a:endParaRPr lang="en-US" dirty="0"/>
          </a:p>
        </p:txBody>
      </p:sp>
    </p:spTree>
    <p:extLst>
      <p:ext uri="{BB962C8B-B14F-4D97-AF65-F5344CB8AC3E}">
        <p14:creationId xmlns:p14="http://schemas.microsoft.com/office/powerpoint/2010/main" val="3766733605"/>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dirty="0"/>
              <a:t>Here we have some god rays coming out of a window.</a:t>
            </a:r>
          </a:p>
          <a:p>
            <a:endParaRPr lang="en-US" baseline="0" dirty="0"/>
          </a:p>
          <a:p>
            <a:r>
              <a:rPr lang="en-US" baseline="0" dirty="0"/>
              <a:t>They take up more screen space so you’re more likely to notice them, and they draw leading lines to the window, which is the exit.</a:t>
            </a:r>
          </a:p>
          <a:p>
            <a:endParaRPr lang="en-US" dirty="0"/>
          </a:p>
          <a:p>
            <a:r>
              <a:rPr lang="en-US" dirty="0"/>
              <a:t>Also, this fish is totally drawing an arrow pointing at the window.</a:t>
            </a:r>
          </a:p>
          <a:p>
            <a:endParaRPr lang="en-US" dirty="0"/>
          </a:p>
          <a:p>
            <a:endParaRPr lang="en-US" dirty="0"/>
          </a:p>
          <a:p>
            <a:r>
              <a:rPr lang="en-US" dirty="0"/>
              <a:t>OK…time for some….</a:t>
            </a:r>
          </a:p>
        </p:txBody>
      </p:sp>
    </p:spTree>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…bonus tips!</a:t>
            </a:r>
          </a:p>
        </p:txBody>
      </p:sp>
    </p:spTree>
    <p:extLst>
      <p:ext uri="{BB962C8B-B14F-4D97-AF65-F5344CB8AC3E}">
        <p14:creationId xmlns:p14="http://schemas.microsoft.com/office/powerpoint/2010/main" val="400337179"/>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dirty="0"/>
              <a:t>I’ve mentioned it before, but it’s so important, it</a:t>
            </a:r>
            <a:r>
              <a:rPr lang="en-US" baseline="0" dirty="0"/>
              <a:t> deserves it’s own slide.</a:t>
            </a:r>
          </a:p>
          <a:p>
            <a:endParaRPr lang="en-US" baseline="0" dirty="0"/>
          </a:p>
          <a:p>
            <a:r>
              <a:rPr lang="en-US" baseline="0" dirty="0"/>
              <a:t>Test early and test often!</a:t>
            </a:r>
          </a:p>
          <a:p>
            <a:r>
              <a:rPr lang="en-US" baseline="0" dirty="0"/>
              <a:t>It doesn’t matter how ugly the blockmesh is. Grab someone at work or a friend and watch them play through your level.</a:t>
            </a:r>
            <a:br>
              <a:rPr lang="en-US" baseline="0" dirty="0"/>
            </a:br>
            <a:r>
              <a:rPr lang="en-US" baseline="0" dirty="0"/>
              <a:t>Does it guide them to where you want them to go?  Do they get lost?</a:t>
            </a:r>
          </a:p>
          <a:p>
            <a:r>
              <a:rPr lang="en-US" baseline="0" dirty="0"/>
              <a:t>Quietly take note, make changes, grab someone else to play, and see if it fixes the problems.</a:t>
            </a:r>
          </a:p>
          <a:p>
            <a:endParaRPr lang="en-US" baseline="0" dirty="0"/>
          </a:p>
        </p:txBody>
      </p:sp>
    </p:spTree>
    <p:extLst>
      <p:ext uri="{BB962C8B-B14F-4D97-AF65-F5344CB8AC3E}">
        <p14:creationId xmlns:p14="http://schemas.microsoft.com/office/powerpoint/2010/main" val="2702612220"/>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solidFill>
                  <a:schemeClr val="bg1"/>
                </a:solidFill>
              </a:rPr>
              <a:t>A good blockmesh should be able to guide the player without the use of art or lighting.</a:t>
            </a:r>
          </a:p>
          <a:p>
            <a:endParaRPr lang="en-US" baseline="0" dirty="0"/>
          </a:p>
        </p:txBody>
      </p:sp>
    </p:spTree>
    <p:extLst>
      <p:ext uri="{BB962C8B-B14F-4D97-AF65-F5344CB8AC3E}">
        <p14:creationId xmlns:p14="http://schemas.microsoft.com/office/powerpoint/2010/main" val="2472297176"/>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85000" lnSpcReduction="20000"/>
          </a:bodyPr>
          <a:lstStyle/>
          <a:p>
            <a:r>
              <a:rPr lang="en-US" baseline="0" dirty="0"/>
              <a:t>Only by playtesting, will you know if your blockmesh is working.</a:t>
            </a:r>
          </a:p>
          <a:p>
            <a:endParaRPr lang="en-US" baseline="0" dirty="0"/>
          </a:p>
          <a:p>
            <a:r>
              <a:rPr lang="en-US" baseline="0" dirty="0"/>
              <a:t>Of course, this assumes you have gameplay mechanics and metrics in place.</a:t>
            </a:r>
          </a:p>
          <a:p>
            <a:br>
              <a:rPr lang="en-US" baseline="0" dirty="0"/>
            </a:br>
            <a:r>
              <a:rPr lang="en-US" baseline="0" dirty="0"/>
              <a:t>In the early stages of development it’s not so easy.</a:t>
            </a:r>
          </a:p>
          <a:p>
            <a:endParaRPr lang="en-US" baseline="0" dirty="0"/>
          </a:p>
          <a:p>
            <a:endParaRPr lang="en-US" baseline="0" dirty="0"/>
          </a:p>
        </p:txBody>
      </p:sp>
    </p:spTree>
    <p:extLst>
      <p:ext uri="{BB962C8B-B14F-4D97-AF65-F5344CB8AC3E}">
        <p14:creationId xmlns:p14="http://schemas.microsoft.com/office/powerpoint/2010/main" val="1848029279"/>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7500" lnSpcReduction="20000"/>
          </a:bodyPr>
          <a:lstStyle/>
          <a:p>
            <a:pPr marL="0" indent="0">
              <a:buFont typeface="Arial" panose="020B0604020202020204" pitchFamily="34" charset="0"/>
              <a:buNone/>
            </a:pPr>
            <a:r>
              <a:rPr lang="en-US" dirty="0">
                <a:solidFill>
                  <a:schemeClr val="bg1"/>
                </a:solidFill>
              </a:rPr>
              <a:t>Testing early and often is good practice for iteration.</a:t>
            </a:r>
          </a:p>
          <a:p>
            <a:pPr marL="0" indent="0">
              <a:buFont typeface="Arial" panose="020B0604020202020204" pitchFamily="34" charset="0"/>
              <a:buNone/>
            </a:pPr>
            <a:endParaRPr lang="en-US" dirty="0">
              <a:solidFill>
                <a:schemeClr val="bg1"/>
              </a:solidFill>
            </a:endParaRPr>
          </a:p>
          <a:p>
            <a:pPr marL="0" indent="0">
              <a:buFont typeface="Arial" panose="020B0604020202020204" pitchFamily="34" charset="0"/>
              <a:buNone/>
            </a:pPr>
            <a:r>
              <a:rPr lang="en-US" dirty="0">
                <a:solidFill>
                  <a:schemeClr val="bg1"/>
                </a:solidFill>
              </a:rPr>
              <a:t>At Respawn, we developed this process we called “action blocks” where we spent a week on a single, small prototype.</a:t>
            </a:r>
          </a:p>
          <a:p>
            <a:pPr marL="0" indent="0">
              <a:buFont typeface="Arial" panose="020B0604020202020204" pitchFamily="34" charset="0"/>
              <a:buNone/>
            </a:pPr>
            <a:endParaRPr lang="en-US" dirty="0">
              <a:solidFill>
                <a:schemeClr val="bg1"/>
              </a:solidFill>
            </a:endParaRPr>
          </a:p>
          <a:p>
            <a:pPr marL="0" indent="0">
              <a:buFont typeface="Arial" panose="020B0604020202020204" pitchFamily="34" charset="0"/>
              <a:buNone/>
            </a:pPr>
            <a:r>
              <a:rPr lang="en-US" dirty="0">
                <a:solidFill>
                  <a:schemeClr val="bg1"/>
                </a:solidFill>
              </a:rPr>
              <a:t>It was basically week long game jams that went on for months during pre-production.</a:t>
            </a:r>
          </a:p>
          <a:p>
            <a:pPr marL="0" indent="0">
              <a:buFont typeface="Arial" panose="020B0604020202020204" pitchFamily="34" charset="0"/>
              <a:buNone/>
            </a:pPr>
            <a:endParaRPr lang="en-US" dirty="0">
              <a:solidFill>
                <a:schemeClr val="bg1"/>
              </a:solidFill>
            </a:endParaRPr>
          </a:p>
          <a:p>
            <a:pPr marL="0" indent="0">
              <a:buFont typeface="Arial" panose="020B0604020202020204" pitchFamily="34" charset="0"/>
              <a:buNone/>
            </a:pPr>
            <a:r>
              <a:rPr lang="en-US" dirty="0">
                <a:solidFill>
                  <a:schemeClr val="bg1"/>
                </a:solidFill>
              </a:rPr>
              <a:t>We would each come up with an idea and then spend a week prototyping it (aka the action block).</a:t>
            </a:r>
          </a:p>
          <a:p>
            <a:pPr marL="0" indent="0">
              <a:buFont typeface="Arial" panose="020B0604020202020204" pitchFamily="34" charset="0"/>
              <a:buNone/>
            </a:pPr>
            <a:br>
              <a:rPr lang="en-US" dirty="0">
                <a:solidFill>
                  <a:schemeClr val="bg1"/>
                </a:solidFill>
              </a:rPr>
            </a:br>
            <a:r>
              <a:rPr lang="en-US" dirty="0">
                <a:solidFill>
                  <a:schemeClr val="bg1"/>
                </a:solidFill>
              </a:rPr>
              <a:t>At the end of the week, we all sat around and played through the action blocks and provide feedback.</a:t>
            </a:r>
          </a:p>
          <a:p>
            <a:pPr marL="0" indent="0">
              <a:buFont typeface="Arial" panose="020B0604020202020204" pitchFamily="34" charset="0"/>
              <a:buNone/>
            </a:pPr>
            <a:endParaRPr lang="en-US" dirty="0">
              <a:solidFill>
                <a:schemeClr val="bg1"/>
              </a:solidFill>
            </a:endParaRPr>
          </a:p>
          <a:p>
            <a:pPr marL="0" indent="0">
              <a:buFont typeface="Arial" panose="020B0604020202020204" pitchFamily="34" charset="0"/>
              <a:buNone/>
            </a:pPr>
            <a:r>
              <a:rPr lang="en-US" dirty="0">
                <a:solidFill>
                  <a:schemeClr val="bg1"/>
                </a:solidFill>
              </a:rPr>
              <a:t>We generated over a 100 of them and picked the best to go in Titanfall 2.</a:t>
            </a:r>
            <a:br>
              <a:rPr lang="en-US" dirty="0">
                <a:solidFill>
                  <a:schemeClr val="bg1"/>
                </a:solidFill>
              </a:rPr>
            </a:br>
            <a:endParaRPr lang="en-US" dirty="0">
              <a:solidFill>
                <a:schemeClr val="bg1"/>
              </a:solidFill>
            </a:endParaRPr>
          </a:p>
          <a:p>
            <a:pPr marL="0" indent="0">
              <a:buFont typeface="Arial" panose="020B0604020202020204" pitchFamily="34" charset="0"/>
              <a:buNone/>
            </a:pPr>
            <a:r>
              <a:rPr lang="en-US" dirty="0">
                <a:solidFill>
                  <a:schemeClr val="bg1"/>
                </a:solidFill>
              </a:rPr>
              <a:t>I highly recommend my friend Chris’s GDC talk on action blocks as seen here.</a:t>
            </a:r>
          </a:p>
          <a:p>
            <a:pPr marL="0" indent="0">
              <a:buFont typeface="Arial" panose="020B0604020202020204" pitchFamily="34" charset="0"/>
              <a:buNone/>
            </a:pPr>
            <a:endParaRPr lang="en-US" dirty="0">
              <a:solidFill>
                <a:schemeClr val="bg1"/>
              </a:solidFill>
            </a:endParaRPr>
          </a:p>
          <a:p>
            <a:pPr marL="0" indent="0">
              <a:buFont typeface="Arial" panose="020B0604020202020204" pitchFamily="34" charset="0"/>
              <a:buNone/>
            </a:pPr>
            <a:r>
              <a:rPr lang="en-US" dirty="0">
                <a:solidFill>
                  <a:schemeClr val="bg1"/>
                </a:solidFill>
              </a:rPr>
              <a:t>It’s a really awesome, and if you have GDC Vault access, you should check it out!</a:t>
            </a:r>
          </a:p>
          <a:p>
            <a:pPr marL="0" indent="0">
              <a:buFont typeface="Arial" panose="020B0604020202020204" pitchFamily="34" charset="0"/>
              <a:buNone/>
            </a:pPr>
            <a:endParaRPr lang="en-US" dirty="0">
              <a:solidFill>
                <a:schemeClr val="bg1"/>
              </a:solidFill>
            </a:endParaRPr>
          </a:p>
          <a:p>
            <a:pPr marL="0" indent="0">
              <a:buFont typeface="Arial" panose="020B0604020202020204" pitchFamily="34" charset="0"/>
              <a:buNone/>
            </a:pPr>
            <a:endParaRPr lang="en-US" dirty="0">
              <a:solidFill>
                <a:schemeClr val="bg1"/>
              </a:solidFill>
            </a:endParaRPr>
          </a:p>
        </p:txBody>
      </p:sp>
    </p:spTree>
    <p:extLst>
      <p:ext uri="{BB962C8B-B14F-4D97-AF65-F5344CB8AC3E}">
        <p14:creationId xmlns:p14="http://schemas.microsoft.com/office/powerpoint/2010/main" val="286366943"/>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85000" lnSpcReduction="20000"/>
          </a:bodyPr>
          <a:lstStyle/>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OK, so you’ve mastered the basics of guiding players with your blockmesh.  Now what?</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Well, now you bend the rules to play with players expectations.</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We call this “The Gap” and it comes from a book by Robert McKee called STORY, but we can apply it to games.</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It’s the gap between expectation and result.</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You try to do something to obtain your object of desire, but antagonistic forces get in the way and you have to do a second, riskier action to obtain the goal.</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Recent examples include games like Undertale and </a:t>
            </a:r>
            <a:r>
              <a:rPr lang="en-US" sz="2000" dirty="0" err="1">
                <a:solidFill>
                  <a:schemeClr val="bg1"/>
                </a:solidFill>
              </a:rPr>
              <a:t>Doki</a:t>
            </a:r>
            <a:r>
              <a:rPr lang="en-US" sz="2000" dirty="0">
                <a:solidFill>
                  <a:schemeClr val="bg1"/>
                </a:solidFill>
              </a:rPr>
              <a:t> </a:t>
            </a:r>
            <a:r>
              <a:rPr lang="en-US" sz="2000" dirty="0" err="1">
                <a:solidFill>
                  <a:schemeClr val="bg1"/>
                </a:solidFill>
              </a:rPr>
              <a:t>Doki</a:t>
            </a:r>
            <a:r>
              <a:rPr lang="en-US" sz="2000" dirty="0">
                <a:solidFill>
                  <a:schemeClr val="bg1"/>
                </a:solidFill>
              </a:rPr>
              <a:t> Literature club where they totally mess with your expectations of what you think those kinds of games are going to do.</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3585136143"/>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As a simple example, sometimes, you may want to purposely obscure the way forward.</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Let’s say you want players to slow down and explore an area, but you don’t want to gate them. </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If they know the way forward from a previous playthrough, they can just barrel through.  Otherwise, they are gonna get lost and you WANT them to.</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You can apply the techniques to various bits you want people to notice (audio logs, collectables, </a:t>
            </a:r>
            <a:r>
              <a:rPr lang="en-US" sz="2000" dirty="0" err="1">
                <a:solidFill>
                  <a:schemeClr val="bg1"/>
                </a:solidFill>
              </a:rPr>
              <a:t>etc</a:t>
            </a:r>
            <a:r>
              <a:rPr lang="en-US" sz="2000" dirty="0">
                <a:solidFill>
                  <a:schemeClr val="bg1"/>
                </a:solidFill>
              </a:rPr>
              <a:t>). </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As a “soft gate,” you can obscure the exit in some way to encourage them to walk around and find it.  </a:t>
            </a:r>
          </a:p>
          <a:p>
            <a:pPr marL="0" marR="0" lvl="0" indent="0" defTabSz="1625600" rtl="0" eaLnBrk="1" fontAlgn="base" latinLnBrk="0" hangingPunct="1">
              <a:lnSpc>
                <a:spcPct val="100000"/>
              </a:lnSpc>
              <a:spcBef>
                <a:spcPts val="700"/>
              </a:spcBef>
              <a:spcAft>
                <a:spcPts val="0"/>
              </a:spcAft>
              <a:buClrTx/>
              <a:buSzTx/>
              <a:buFontTx/>
              <a:buNone/>
              <a:tabLst/>
              <a:defRPr/>
            </a:pPr>
            <a:br>
              <a:rPr lang="en-US" sz="2000" dirty="0">
                <a:solidFill>
                  <a:schemeClr val="bg1"/>
                </a:solidFill>
              </a:rPr>
            </a:br>
            <a:r>
              <a:rPr lang="en-US" sz="2000" dirty="0">
                <a:solidFill>
                  <a:schemeClr val="bg1"/>
                </a:solidFill>
              </a:rPr>
              <a:t>The rest of your level has guided them perfectly and now they reach an area that suddenly isn’t so obvious.</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dirty="0">
                <a:solidFill>
                  <a:schemeClr val="bg1"/>
                </a:solidFill>
              </a:rPr>
              <a:t>They are expecting to smoothly navigate but the reality is now have to explore.  Along the way, they find goodies you placed.</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dirty="0">
              <a:solidFill>
                <a:schemeClr val="bg1"/>
              </a:solidFill>
            </a:endParaRPr>
          </a:p>
        </p:txBody>
      </p:sp>
    </p:spTree>
    <p:extLst>
      <p:ext uri="{BB962C8B-B14F-4D97-AF65-F5344CB8AC3E}">
        <p14:creationId xmlns:p14="http://schemas.microsoft.com/office/powerpoint/2010/main" val="109518973"/>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pPr marL="0" marR="0" lvl="0" indent="0" defTabSz="1625600" rtl="0" eaLnBrk="1" fontAlgn="base" latinLnBrk="0" hangingPunct="1">
              <a:lnSpc>
                <a:spcPct val="100000"/>
              </a:lnSpc>
              <a:spcBef>
                <a:spcPts val="700"/>
              </a:spcBef>
              <a:spcAft>
                <a:spcPts val="0"/>
              </a:spcAft>
              <a:buClrTx/>
              <a:buSzTx/>
              <a:buFontTx/>
              <a:buNone/>
              <a:tabLst/>
              <a:defRPr/>
            </a:pPr>
            <a:r>
              <a:rPr lang="en-US" dirty="0"/>
              <a:t>You can bend, but don’t break the rules.</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dirty="0"/>
          </a:p>
          <a:p>
            <a:pPr marL="0" marR="0" lvl="0" indent="0" defTabSz="1625600" rtl="0" eaLnBrk="1" fontAlgn="base" latinLnBrk="0" hangingPunct="1">
              <a:lnSpc>
                <a:spcPct val="100000"/>
              </a:lnSpc>
              <a:spcBef>
                <a:spcPts val="700"/>
              </a:spcBef>
              <a:spcAft>
                <a:spcPts val="0"/>
              </a:spcAft>
              <a:buClrTx/>
              <a:buSzTx/>
              <a:buFontTx/>
              <a:buNone/>
              <a:tabLst/>
              <a:defRPr/>
            </a:pPr>
            <a:r>
              <a:rPr lang="en-US" dirty="0"/>
              <a:t>Your visual shape and color language shouldn’t be messed with for example.</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dirty="0"/>
          </a:p>
          <a:p>
            <a:pPr marL="0" marR="0" lvl="0" indent="0" defTabSz="1625600" rtl="0" eaLnBrk="1" fontAlgn="base" latinLnBrk="0" hangingPunct="1">
              <a:lnSpc>
                <a:spcPct val="100000"/>
              </a:lnSpc>
              <a:spcBef>
                <a:spcPts val="700"/>
              </a:spcBef>
              <a:spcAft>
                <a:spcPts val="0"/>
              </a:spcAft>
              <a:buClrTx/>
              <a:buSzTx/>
              <a:buFontTx/>
              <a:buNone/>
              <a:tabLst/>
              <a:defRPr/>
            </a:pPr>
            <a:r>
              <a:rPr lang="en-US" dirty="0"/>
              <a:t>If you have yellow edges as your language indicating climbing, don’t just disable them or put them where the player can never reach them.</a:t>
            </a:r>
          </a:p>
          <a:p>
            <a:pPr marL="0" marR="0" lvl="0" indent="0" defTabSz="1625600" rtl="0" eaLnBrk="1" fontAlgn="base" latinLnBrk="0" hangingPunct="1">
              <a:lnSpc>
                <a:spcPct val="100000"/>
              </a:lnSpc>
              <a:spcBef>
                <a:spcPts val="700"/>
              </a:spcBef>
              <a:spcAft>
                <a:spcPts val="0"/>
              </a:spcAft>
              <a:buClrTx/>
              <a:buSzTx/>
              <a:buFontTx/>
              <a:buNone/>
              <a:tabLst/>
              <a:defRPr/>
            </a:pPr>
            <a:br>
              <a:rPr lang="en-US" dirty="0"/>
            </a:br>
            <a:r>
              <a:rPr lang="en-US" dirty="0"/>
              <a:t>But you can totally have edges that lead to a secret area instead of the main path.</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dirty="0"/>
          </a:p>
          <a:p>
            <a:pPr marL="0" marR="0" lvl="0" indent="0" defTabSz="1625600" rtl="0" eaLnBrk="1" fontAlgn="base"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2739263735"/>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10000"/>
          </a:bodyPr>
          <a:lstStyle/>
          <a:p>
            <a:pPr marL="0" marR="0" lvl="0" indent="0" defTabSz="1625600" rtl="0" eaLnBrk="1" fontAlgn="base" latinLnBrk="0" hangingPunct="1">
              <a:lnSpc>
                <a:spcPct val="100000"/>
              </a:lnSpc>
              <a:spcBef>
                <a:spcPts val="700"/>
              </a:spcBef>
              <a:spcAft>
                <a:spcPts val="0"/>
              </a:spcAft>
              <a:buClrTx/>
              <a:buSzTx/>
              <a:buFontTx/>
              <a:buNone/>
              <a:tabLst/>
              <a:defRPr/>
            </a:pPr>
            <a:r>
              <a:rPr lang="en-US" dirty="0"/>
              <a:t>Before we move on and because I feel the gap is so important to re-iterate, I want to show you this clip from Bruce Straley and Neil Druckmann’s GDC 2010 talk </a:t>
            </a:r>
            <a:r>
              <a:rPr lang="en-US" sz="2000" b="0" i="0" dirty="0">
                <a:effectLst/>
                <a:latin typeface="+mj-lt"/>
                <a:ea typeface="+mj-ea"/>
                <a:cs typeface="+mj-cs"/>
                <a:sym typeface="Verdana"/>
              </a:rPr>
              <a:t>Creating the Active Cinematic Experience of Uncharted 2: Among Thieves.</a:t>
            </a:r>
          </a:p>
          <a:p>
            <a:pPr marL="0" marR="0" lvl="0" indent="0" defTabSz="1625600" rtl="0" eaLnBrk="1" fontAlgn="base" latinLnBrk="0" hangingPunct="1">
              <a:lnSpc>
                <a:spcPct val="100000"/>
              </a:lnSpc>
              <a:spcBef>
                <a:spcPts val="700"/>
              </a:spcBef>
              <a:spcAft>
                <a:spcPts val="0"/>
              </a:spcAft>
              <a:buClrTx/>
              <a:buSzTx/>
              <a:buFontTx/>
              <a:buNone/>
              <a:tabLst/>
              <a:defRPr/>
            </a:pPr>
            <a:br>
              <a:rPr lang="en-US" sz="2000" b="0" i="0" dirty="0">
                <a:effectLst/>
                <a:latin typeface="+mj-lt"/>
                <a:ea typeface="+mj-ea"/>
                <a:cs typeface="+mj-cs"/>
                <a:sym typeface="Verdana"/>
              </a:rPr>
            </a:br>
            <a:r>
              <a:rPr lang="en-US" sz="2000" b="0" i="0" dirty="0">
                <a:effectLst/>
                <a:latin typeface="+mj-lt"/>
                <a:ea typeface="+mj-ea"/>
                <a:cs typeface="+mj-cs"/>
                <a:sym typeface="Verdana"/>
              </a:rPr>
              <a:t>Rather than just paraphrasing Bruce’s excellent example, let’s hear it from the man himself.</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b="0" i="0" dirty="0">
              <a:effectLst/>
              <a:latin typeface="+mj-lt"/>
              <a:ea typeface="+mj-ea"/>
              <a:cs typeface="+mj-cs"/>
              <a:sym typeface="Verdana"/>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sz="2000" b="0" i="0" dirty="0">
                <a:effectLst/>
                <a:latin typeface="+mj-lt"/>
                <a:ea typeface="+mj-ea"/>
                <a:cs typeface="+mj-cs"/>
                <a:sym typeface="Verdana"/>
              </a:rPr>
              <a:t>(VIDEO)</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sz="2000" b="0" i="0" dirty="0">
              <a:effectLst/>
              <a:latin typeface="+mj-lt"/>
              <a:ea typeface="+mj-ea"/>
              <a:cs typeface="+mj-cs"/>
              <a:sym typeface="Verdana"/>
            </a:endParaRPr>
          </a:p>
          <a:p>
            <a:pPr marL="0" marR="0" lvl="0" indent="0" defTabSz="1625600" rtl="0" eaLnBrk="1" fontAlgn="base" latinLnBrk="0" hangingPunct="1">
              <a:lnSpc>
                <a:spcPct val="100000"/>
              </a:lnSpc>
              <a:spcBef>
                <a:spcPts val="700"/>
              </a:spcBef>
              <a:spcAft>
                <a:spcPts val="0"/>
              </a:spcAft>
              <a:buClrTx/>
              <a:buSzTx/>
              <a:buFontTx/>
              <a:buNone/>
              <a:tabLst/>
              <a:defRPr/>
            </a:pPr>
            <a:r>
              <a:rPr lang="en-US" dirty="0"/>
              <a:t>OK, next we have…</a:t>
            </a:r>
          </a:p>
          <a:p>
            <a:pPr marL="0" marR="0" lvl="0" indent="0" defTabSz="1625600" rtl="0" eaLnBrk="1" fontAlgn="base" latinLnBrk="0" hangingPunct="1">
              <a:lnSpc>
                <a:spcPct val="100000"/>
              </a:lnSpc>
              <a:spcBef>
                <a:spcPts val="700"/>
              </a:spcBef>
              <a:spcAft>
                <a:spcPts val="0"/>
              </a:spcAft>
              <a:buClrTx/>
              <a:buSzTx/>
              <a:buFontTx/>
              <a:buNone/>
              <a:tabLst/>
              <a:defRPr/>
            </a:pPr>
            <a:endParaRPr lang="en-US" dirty="0"/>
          </a:p>
        </p:txBody>
      </p:sp>
    </p:spTree>
    <p:extLst>
      <p:ext uri="{BB962C8B-B14F-4D97-AF65-F5344CB8AC3E}">
        <p14:creationId xmlns:p14="http://schemas.microsoft.com/office/powerpoint/2010/main" val="3290806160"/>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…the squint test. So simple. So majestic.  But what is it?</a:t>
            </a:r>
          </a:p>
          <a:p>
            <a:endParaRPr lang="en-US" baseline="0" dirty="0"/>
          </a:p>
          <a:p>
            <a:r>
              <a:rPr lang="en-US" baseline="0" dirty="0"/>
              <a:t>Well, it’s basically an easy way to see what stands out in your level.</a:t>
            </a:r>
          </a:p>
          <a:p>
            <a:endParaRPr lang="en-US" baseline="0" dirty="0"/>
          </a:p>
          <a:p>
            <a:endParaRPr lang="en-US" baseline="0" dirty="0"/>
          </a:p>
          <a:p>
            <a:r>
              <a:rPr lang="en-US" baseline="0" dirty="0"/>
              <a:t>Step 1: Squint your eyes and look at your game.</a:t>
            </a:r>
          </a:p>
        </p:txBody>
      </p:sp>
    </p:spTree>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Step 2: Things will be blurry, but what stands out from the blur?</a:t>
            </a:r>
          </a:p>
          <a:p>
            <a:endParaRPr lang="en-US" baseline="0" dirty="0"/>
          </a:p>
          <a:p>
            <a:r>
              <a:rPr lang="en-US" baseline="0" dirty="0"/>
              <a:t>A lit door?  A bright yellow truck?</a:t>
            </a:r>
          </a:p>
          <a:p>
            <a:endParaRPr lang="en-US" baseline="0" dirty="0"/>
          </a:p>
          <a:p>
            <a:r>
              <a:rPr lang="en-US" baseline="0" dirty="0"/>
              <a:t>The things that are standing out are the things players will likely notice first.</a:t>
            </a:r>
          </a:p>
          <a:p>
            <a:endParaRPr lang="en-US" baseline="0" dirty="0"/>
          </a:p>
          <a:p>
            <a:endParaRPr lang="en-US" baseline="0" dirty="0"/>
          </a:p>
          <a:p>
            <a:endParaRPr lang="en-US" baseline="0" dirty="0"/>
          </a:p>
          <a:p>
            <a:endParaRPr lang="en-US" baseline="0" dirty="0"/>
          </a:p>
          <a:p>
            <a:endParaRPr lang="en-US" baseline="0" dirty="0"/>
          </a:p>
        </p:txBody>
      </p:sp>
    </p:spTree>
    <p:extLst>
      <p:ext uri="{BB962C8B-B14F-4D97-AF65-F5344CB8AC3E}">
        <p14:creationId xmlns:p14="http://schemas.microsoft.com/office/powerpoint/2010/main" val="2836608882"/>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So, Step 3: Adjust your blockmesh and lighting to highlight what you WANT them to see.</a:t>
            </a:r>
          </a:p>
          <a:p>
            <a:endParaRPr lang="en-US" baseline="0" dirty="0"/>
          </a:p>
          <a:p>
            <a:endParaRPr lang="en-US" baseline="0" dirty="0"/>
          </a:p>
        </p:txBody>
      </p:sp>
    </p:spTree>
    <p:extLst>
      <p:ext uri="{BB962C8B-B14F-4D97-AF65-F5344CB8AC3E}">
        <p14:creationId xmlns:p14="http://schemas.microsoft.com/office/powerpoint/2010/main" val="4173251325"/>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And here’s a fun quote Matthias </a:t>
            </a:r>
            <a:r>
              <a:rPr lang="en-US" baseline="0" dirty="0" err="1"/>
              <a:t>Worch</a:t>
            </a:r>
            <a:r>
              <a:rPr lang="en-US" baseline="0" dirty="0"/>
              <a:t> gave me.</a:t>
            </a:r>
          </a:p>
          <a:p>
            <a:endParaRPr lang="en-US" baseline="0" dirty="0"/>
          </a:p>
          <a:p>
            <a:r>
              <a:rPr lang="en-US" i="1" dirty="0">
                <a:solidFill>
                  <a:schemeClr val="tx1">
                    <a:lumMod val="60000"/>
                    <a:lumOff val="40000"/>
                  </a:schemeClr>
                </a:solidFill>
              </a:rPr>
              <a:t>“My professor used to say that squinting can replace 4 years of art school.” </a:t>
            </a:r>
          </a:p>
          <a:p>
            <a:endParaRPr lang="en-US" i="1" baseline="0" dirty="0">
              <a:solidFill>
                <a:schemeClr val="tx1">
                  <a:lumMod val="60000"/>
                  <a:lumOff val="40000"/>
                </a:schemeClr>
              </a:solidFill>
            </a:endParaRPr>
          </a:p>
          <a:p>
            <a:r>
              <a:rPr lang="en-US" b="0" i="0" baseline="0" dirty="0">
                <a:solidFill>
                  <a:schemeClr val="tx1">
                    <a:lumMod val="60000"/>
                    <a:lumOff val="40000"/>
                  </a:schemeClr>
                </a:solidFill>
              </a:rPr>
              <a:t>OK, let’s see it in action before we wrap up.</a:t>
            </a:r>
            <a:endParaRPr lang="en-US" b="0" i="0" baseline="0" dirty="0"/>
          </a:p>
        </p:txBody>
      </p:sp>
    </p:spTree>
    <p:extLst>
      <p:ext uri="{BB962C8B-B14F-4D97-AF65-F5344CB8AC3E}">
        <p14:creationId xmlns:p14="http://schemas.microsoft.com/office/powerpoint/2010/main" val="488794550"/>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Here is a shot from Titanfall 2.</a:t>
            </a:r>
          </a:p>
          <a:p>
            <a:endParaRPr lang="en-US" dirty="0"/>
          </a:p>
          <a:p>
            <a:r>
              <a:rPr lang="en-US" baseline="0" dirty="0"/>
              <a:t>Squint your eyes and take note of what stands out.</a:t>
            </a:r>
          </a:p>
          <a:p>
            <a:endParaRPr lang="en-US" baseline="0" dirty="0"/>
          </a:p>
          <a:p>
            <a:r>
              <a:rPr lang="en-US" baseline="0" dirty="0"/>
              <a:t>Go ahead, give it a shot! </a:t>
            </a:r>
          </a:p>
          <a:p>
            <a:endParaRPr lang="en-US" baseline="0" dirty="0"/>
          </a:p>
          <a:p>
            <a:r>
              <a:rPr lang="en-US" baseline="0" dirty="0"/>
              <a:t>………. </a:t>
            </a:r>
          </a:p>
          <a:p>
            <a:endParaRPr lang="en-US" baseline="0" dirty="0"/>
          </a:p>
          <a:p>
            <a:r>
              <a:rPr lang="en-US" baseline="0" dirty="0"/>
              <a:t>Got it?  OK, good.</a:t>
            </a:r>
          </a:p>
        </p:txBody>
      </p:sp>
    </p:spTree>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You probably noticed the yellow walls, the waterfall, and the orange cave opening.</a:t>
            </a:r>
          </a:p>
          <a:p>
            <a:endParaRPr lang="en-US" baseline="0" dirty="0"/>
          </a:p>
        </p:txBody>
      </p:sp>
    </p:spTree>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The yellow walls are wall running paths that draw leading lines to the cave.</a:t>
            </a:r>
          </a:p>
          <a:p>
            <a:endParaRPr lang="en-US" baseline="0" dirty="0"/>
          </a:p>
          <a:p>
            <a:r>
              <a:rPr lang="en-US" baseline="0" dirty="0"/>
              <a:t>The waterfall uses movement and sound to grab your attention and also helps frame the cave.</a:t>
            </a:r>
          </a:p>
          <a:p>
            <a:endParaRPr lang="en-US" baseline="0" dirty="0"/>
          </a:p>
          <a:p>
            <a:r>
              <a:rPr lang="en-US" baseline="0" dirty="0"/>
              <a:t>Openings attract, and the cave is lit a different color from everything else in the scene.</a:t>
            </a:r>
          </a:p>
          <a:p>
            <a:endParaRPr lang="en-US" baseline="0" dirty="0"/>
          </a:p>
          <a:p>
            <a:endParaRPr lang="en-US" baseline="0" dirty="0"/>
          </a:p>
        </p:txBody>
      </p:sp>
    </p:spTree>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1625600" rtl="0" fontAlgn="auto" latinLnBrk="0" hangingPunct="0">
              <a:lnSpc>
                <a:spcPct val="100000"/>
              </a:lnSpc>
              <a:spcBef>
                <a:spcPts val="0"/>
              </a:spcBef>
              <a:spcAft>
                <a:spcPts val="0"/>
              </a:spcAft>
              <a:buClrTx/>
              <a:buSzTx/>
              <a:buFont typeface="Arial" pitchFamily="34" charset="0"/>
              <a:buNone/>
              <a:tabLst/>
            </a:pPr>
            <a:r>
              <a:rPr kumimoji="0" lang="en-US" sz="2000" b="0" i="0" u="none" strike="noStrike" cap="none" spc="0" normalizeH="0" baseline="0" dirty="0">
                <a:ln>
                  <a:noFill/>
                </a:ln>
                <a:solidFill>
                  <a:schemeClr val="bg1"/>
                </a:solidFill>
                <a:effectLst/>
                <a:uFillTx/>
                <a:latin typeface="+mj-lt"/>
                <a:ea typeface="+mj-ea"/>
                <a:cs typeface="+mj-cs"/>
                <a:sym typeface="Verdana"/>
              </a:rPr>
              <a:t>Many of the principles in this talk are also used in other disciplines</a:t>
            </a:r>
            <a:r>
              <a:rPr kumimoji="0" lang="en-US" sz="2000" b="0" i="0" u="none" strike="noStrike" cap="none" spc="0" normalizeH="0" dirty="0">
                <a:ln>
                  <a:noFill/>
                </a:ln>
                <a:solidFill>
                  <a:schemeClr val="bg1"/>
                </a:solidFill>
                <a:effectLst/>
                <a:uFillTx/>
                <a:latin typeface="+mj-lt"/>
                <a:ea typeface="+mj-ea"/>
                <a:cs typeface="+mj-cs"/>
                <a:sym typeface="Verdana"/>
              </a:rPr>
              <a:t> such as photography, psychology, and architecture.</a:t>
            </a:r>
          </a:p>
          <a:p>
            <a:pPr marL="0" marR="0" indent="0" algn="l" defTabSz="1625600" rtl="0" fontAlgn="auto" latinLnBrk="0" hangingPunct="0">
              <a:lnSpc>
                <a:spcPct val="100000"/>
              </a:lnSpc>
              <a:spcBef>
                <a:spcPts val="0"/>
              </a:spcBef>
              <a:spcAft>
                <a:spcPts val="0"/>
              </a:spcAft>
              <a:buClrTx/>
              <a:buSzTx/>
              <a:buFont typeface="Arial" pitchFamily="34" charset="0"/>
              <a:buNone/>
              <a:tabLst/>
            </a:pPr>
            <a:br>
              <a:rPr kumimoji="0" lang="en-US" sz="2000" b="0" i="0" u="none" strike="noStrike" cap="none" spc="0" normalizeH="0" dirty="0">
                <a:ln>
                  <a:noFill/>
                </a:ln>
                <a:solidFill>
                  <a:schemeClr val="bg1"/>
                </a:solidFill>
                <a:effectLst/>
                <a:uFillTx/>
                <a:latin typeface="+mj-lt"/>
                <a:ea typeface="+mj-ea"/>
                <a:cs typeface="+mj-cs"/>
                <a:sym typeface="Verdana"/>
              </a:rPr>
            </a:br>
            <a:r>
              <a:rPr kumimoji="0" lang="en-US" sz="2000" b="0" i="0" u="none" strike="noStrike" cap="none" spc="0" normalizeH="0" dirty="0">
                <a:ln>
                  <a:noFill/>
                </a:ln>
                <a:solidFill>
                  <a:schemeClr val="bg1"/>
                </a:solidFill>
                <a:effectLst/>
                <a:uFillTx/>
                <a:latin typeface="+mj-lt"/>
                <a:ea typeface="+mj-ea"/>
                <a:cs typeface="+mj-cs"/>
                <a:sym typeface="Verdana"/>
              </a:rPr>
              <a:t>H</a:t>
            </a:r>
            <a:r>
              <a:rPr lang="en-US" dirty="0"/>
              <a:t>ere’s an example from Star Wars: The Last Jedi.</a:t>
            </a:r>
          </a:p>
          <a:p>
            <a:pPr marL="0" marR="0" indent="0" algn="l" defTabSz="1625600" rtl="0" fontAlgn="auto" latinLnBrk="0" hangingPunct="0">
              <a:lnSpc>
                <a:spcPct val="100000"/>
              </a:lnSpc>
              <a:spcBef>
                <a:spcPts val="0"/>
              </a:spcBef>
              <a:spcAft>
                <a:spcPts val="0"/>
              </a:spcAft>
              <a:buClrTx/>
              <a:buSzTx/>
              <a:buFont typeface="Arial" pitchFamily="34" charset="0"/>
              <a:buNone/>
              <a:tabLst/>
            </a:pPr>
            <a:endParaRPr lang="en-US" dirty="0"/>
          </a:p>
        </p:txBody>
      </p:sp>
    </p:spTree>
    <p:extLst>
      <p:ext uri="{BB962C8B-B14F-4D97-AF65-F5344CB8AC3E}">
        <p14:creationId xmlns:p14="http://schemas.microsoft.com/office/powerpoint/2010/main" val="131477379"/>
      </p:ext>
    </p:extLst>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dirty="0"/>
              <a:t>Let’s do another squint test on this image.</a:t>
            </a:r>
          </a:p>
          <a:p>
            <a:endParaRPr lang="en-US" dirty="0"/>
          </a:p>
          <a:p>
            <a:r>
              <a:rPr lang="en-US" dirty="0"/>
              <a:t>(waiting)</a:t>
            </a:r>
          </a:p>
          <a:p>
            <a:endParaRPr lang="en-US" dirty="0"/>
          </a:p>
          <a:p>
            <a:pPr marL="0" marR="0" lvl="0" indent="0" defTabSz="1625600" eaLnBrk="1" fontAlgn="auto" latinLnBrk="0" hangingPunct="1">
              <a:lnSpc>
                <a:spcPct val="100000"/>
              </a:lnSpc>
              <a:spcBef>
                <a:spcPts val="700"/>
              </a:spcBef>
              <a:spcAft>
                <a:spcPts val="0"/>
              </a:spcAft>
              <a:buClrTx/>
              <a:buSzTx/>
              <a:buFontTx/>
              <a:buNone/>
              <a:tabLst/>
              <a:defRPr/>
            </a:pPr>
            <a:r>
              <a:rPr lang="en-US" dirty="0"/>
              <a:t>Hopefully</a:t>
            </a:r>
            <a:r>
              <a:rPr lang="en-US" baseline="0" dirty="0"/>
              <a:t> you noticed </a:t>
            </a:r>
            <a:r>
              <a:rPr lang="en-US" dirty="0"/>
              <a:t>three things: </a:t>
            </a:r>
            <a:r>
              <a:rPr lang="en-US" baseline="0" dirty="0"/>
              <a:t>the books, </a:t>
            </a:r>
            <a:r>
              <a:rPr lang="en-US" dirty="0"/>
              <a:t>half of </a:t>
            </a:r>
            <a:r>
              <a:rPr lang="en-US" baseline="0" dirty="0"/>
              <a:t>Luke’s face (possibly symbolic?), and a sliver of light amongst the overwhelming darkness (definitely symbolic).</a:t>
            </a:r>
          </a:p>
          <a:p>
            <a:endParaRPr lang="en-US" dirty="0"/>
          </a:p>
          <a:p>
            <a:r>
              <a:rPr lang="en-US" dirty="0"/>
              <a:t>This one </a:t>
            </a:r>
            <a:r>
              <a:rPr lang="en-US" baseline="0" dirty="0"/>
              <a:t>image also contains a few principles we talked about to specifically draw your eye to the books. </a:t>
            </a:r>
          </a:p>
        </p:txBody>
      </p:sp>
    </p:spTree>
    <p:extLst>
      <p:ext uri="{BB962C8B-B14F-4D97-AF65-F5344CB8AC3E}">
        <p14:creationId xmlns:p14="http://schemas.microsoft.com/office/powerpoint/2010/main" val="100946916"/>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First, the tree forms leading lines that point right at the books (and to Luke, but they converge at the books).</a:t>
            </a:r>
            <a:endParaRPr lang="en-US" dirty="0"/>
          </a:p>
        </p:txBody>
      </p:sp>
    </p:spTree>
    <p:extLst>
      <p:ext uri="{BB962C8B-B14F-4D97-AF65-F5344CB8AC3E}">
        <p14:creationId xmlns:p14="http://schemas.microsoft.com/office/powerpoint/2010/main" val="1218225253"/>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Using </a:t>
            </a:r>
            <a:r>
              <a:rPr lang="en-US" baseline="0" dirty="0"/>
              <a:t>color and lighting, the books are lighter colored and the rest of the image is dark.</a:t>
            </a:r>
            <a:endParaRPr lang="en-US" dirty="0"/>
          </a:p>
          <a:p>
            <a:endParaRPr lang="en-US" dirty="0"/>
          </a:p>
        </p:txBody>
      </p:sp>
    </p:spTree>
    <p:extLst>
      <p:ext uri="{BB962C8B-B14F-4D97-AF65-F5344CB8AC3E}">
        <p14:creationId xmlns:p14="http://schemas.microsoft.com/office/powerpoint/2010/main" val="3238453548"/>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And a</a:t>
            </a:r>
            <a:r>
              <a:rPr lang="en-US" baseline="0" dirty="0"/>
              <a:t> ray of light points right at the books through an opening.</a:t>
            </a:r>
            <a:endParaRPr lang="en-US" dirty="0"/>
          </a:p>
        </p:txBody>
      </p:sp>
    </p:spTree>
    <p:extLst>
      <p:ext uri="{BB962C8B-B14F-4D97-AF65-F5344CB8AC3E}">
        <p14:creationId xmlns:p14="http://schemas.microsoft.com/office/powerpoint/2010/main" val="3080572904"/>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20000"/>
          </a:bodyPr>
          <a:lstStyle/>
          <a:p>
            <a:r>
              <a:rPr lang="en-US" baseline="0" dirty="0"/>
              <a:t>Here it is without my markup if you </a:t>
            </a:r>
            <a:r>
              <a:rPr lang="en-US" baseline="0" dirty="0" err="1"/>
              <a:t>wanna</a:t>
            </a:r>
            <a:r>
              <a:rPr lang="en-US" baseline="0" dirty="0"/>
              <a:t> take another look.</a:t>
            </a:r>
          </a:p>
          <a:p>
            <a:endParaRPr lang="en-US" baseline="0" dirty="0"/>
          </a:p>
          <a:p>
            <a:r>
              <a:rPr lang="en-US" baseline="0" dirty="0"/>
              <a:t>(pause)</a:t>
            </a:r>
          </a:p>
          <a:p>
            <a:endParaRPr lang="en-US" baseline="0" dirty="0"/>
          </a:p>
          <a:p>
            <a:endParaRPr lang="en-US" baseline="0" dirty="0"/>
          </a:p>
        </p:txBody>
      </p:sp>
    </p:spTree>
    <p:extLst>
      <p:ext uri="{BB962C8B-B14F-4D97-AF65-F5344CB8AC3E}">
        <p14:creationId xmlns:p14="http://schemas.microsoft.com/office/powerpoint/2010/main" val="203081241"/>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OK,</a:t>
            </a:r>
            <a:r>
              <a:rPr lang="en-US" baseline="0" dirty="0"/>
              <a:t> time to wrap it up.</a:t>
            </a:r>
          </a:p>
          <a:p>
            <a:endParaRPr lang="en-US" dirty="0"/>
          </a:p>
        </p:txBody>
      </p:sp>
    </p:spTree>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BUT WAIT, THERE’S MORE!</a:t>
            </a:r>
          </a:p>
          <a:p>
            <a:endParaRPr lang="en-US" dirty="0"/>
          </a:p>
          <a:p>
            <a:r>
              <a:rPr lang="en-US" dirty="0"/>
              <a:t>(24:33)</a:t>
            </a:r>
          </a:p>
          <a:p>
            <a:endParaRPr lang="en-US" dirty="0"/>
          </a:p>
        </p:txBody>
      </p:sp>
    </p:spTree>
    <p:extLst>
      <p:ext uri="{BB962C8B-B14F-4D97-AF65-F5344CB8AC3E}">
        <p14:creationId xmlns:p14="http://schemas.microsoft.com/office/powerpoint/2010/main" val="2229804510"/>
      </p:ext>
    </p:extLst>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I want to tell you about #blocktober!</a:t>
            </a:r>
          </a:p>
          <a:p>
            <a:endParaRPr lang="en-US" baseline="0" dirty="0"/>
          </a:p>
          <a:p>
            <a:r>
              <a:rPr lang="en-US" baseline="0" dirty="0"/>
              <a:t>Last October, Michael Barclay at Naughty Dog, tweeted this, but in his awesome Scottish accent that I won’t attempt:</a:t>
            </a:r>
          </a:p>
          <a:p>
            <a:br>
              <a:rPr lang="en-US" b="1" baseline="0" dirty="0"/>
            </a:br>
            <a:r>
              <a:rPr lang="en-US" b="1" baseline="0" dirty="0"/>
              <a:t>“What’s up level designers. Level blockouts are art. #blocktober should be a thing.”</a:t>
            </a:r>
            <a:br>
              <a:rPr lang="en-US" b="1" baseline="0" dirty="0"/>
            </a:br>
            <a:endParaRPr lang="en-US" b="1" baseline="0" dirty="0"/>
          </a:p>
          <a:p>
            <a:endParaRPr lang="en-US" baseline="0" dirty="0"/>
          </a:p>
        </p:txBody>
      </p:sp>
    </p:spTree>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baseline="0" dirty="0"/>
              <a:t>The response was overwhelming.  Everyone from hobbyists to AAA </a:t>
            </a:r>
            <a:r>
              <a:rPr lang="en-US" baseline="0" dirty="0" err="1"/>
              <a:t>devs</a:t>
            </a:r>
            <a:r>
              <a:rPr lang="en-US" baseline="0" dirty="0"/>
              <a:t> participated!</a:t>
            </a:r>
          </a:p>
          <a:p>
            <a:endParaRPr lang="en-US" baseline="0" dirty="0"/>
          </a:p>
        </p:txBody>
      </p:sp>
    </p:spTree>
    <p:extLst>
      <p:ext uri="{BB962C8B-B14F-4D97-AF65-F5344CB8AC3E}">
        <p14:creationId xmlns:p14="http://schemas.microsoft.com/office/powerpoint/2010/main" val="4213212140"/>
      </p:ext>
    </p:extLst>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I bring it up because it’s important to demystify game development and encourage people to make things.</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So many people didn’t realize that the self-deprecating “crap” they were making looks exactly like their favorite games early in development, and they were inspired to keep going.</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#blocktober is happening again this year and Mike created this Twitter account to collect everything people make.</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Follow it and get started on your blockmeshes for October!</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br>
              <a:rPr lang="en-US" baseline="0" dirty="0"/>
            </a:br>
            <a:endParaRPr lang="en-US" dirty="0"/>
          </a:p>
          <a:p>
            <a:pPr marL="0" marR="0" indent="0" defTabSz="1625600" eaLnBrk="1" fontAlgn="auto" latinLnBrk="0" hangingPunct="1">
              <a:lnSpc>
                <a:spcPct val="100000"/>
              </a:lnSpc>
              <a:spcBef>
                <a:spcPts val="700"/>
              </a:spcBef>
              <a:spcAft>
                <a:spcPts val="0"/>
              </a:spcAft>
              <a:buClrTx/>
              <a:buSzTx/>
              <a:buFontTx/>
              <a:buNone/>
              <a:tabLst/>
              <a:defRPr/>
            </a:pPr>
            <a:endParaRPr lang="en-US" dirty="0"/>
          </a:p>
        </p:txBody>
      </p:sp>
    </p:spTree>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55000" lnSpcReduction="20000"/>
          </a:bodyPr>
          <a:lstStyle/>
          <a:p>
            <a:pPr marL="0" marR="0" indent="0" defTabSz="1625600" eaLnBrk="1" fontAlgn="auto" latinLnBrk="0" hangingPunct="1">
              <a:lnSpc>
                <a:spcPct val="100000"/>
              </a:lnSpc>
              <a:spcBef>
                <a:spcPts val="700"/>
              </a:spcBef>
              <a:spcAft>
                <a:spcPts val="0"/>
              </a:spcAft>
              <a:buClrTx/>
              <a:buSzTx/>
              <a:buFontTx/>
              <a:buNone/>
              <a:tabLst/>
              <a:defRPr/>
            </a:pPr>
            <a:r>
              <a:rPr lang="en-US" baseline="0" dirty="0"/>
              <a:t>If you liked this talk, check out these links and books.</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If you make multiplayer maps, be sure to check out Elisabeth’s talk from last year.</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No need to write these down.</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I’ll have the slides on my website after GDC.</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It has some bonus tips at the end too.</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Hopefully, you found this talk useful, and I’ll see your blockmeshes in #blocktober!</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t>Thank you!</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pPr marL="0" marR="0" indent="0" defTabSz="1625600" eaLnBrk="1" fontAlgn="auto" latinLnBrk="0" hangingPunct="1">
              <a:lnSpc>
                <a:spcPct val="100000"/>
              </a:lnSpc>
              <a:spcBef>
                <a:spcPts val="700"/>
              </a:spcBef>
              <a:spcAft>
                <a:spcPts val="0"/>
              </a:spcAft>
              <a:buClrTx/>
              <a:buSzTx/>
              <a:buFontTx/>
              <a:buNone/>
              <a:tabLst/>
              <a:defRPr/>
            </a:pPr>
            <a:r>
              <a:rPr lang="en-US" baseline="0" dirty="0">
                <a:sym typeface="Wingdings" panose="05000000000000000000" pitchFamily="2" charset="2"/>
              </a:rPr>
              <a:t></a:t>
            </a:r>
          </a:p>
          <a:p>
            <a:pPr marL="0" marR="0" indent="0" defTabSz="1625600" eaLnBrk="1" fontAlgn="auto" latinLnBrk="0" hangingPunct="1">
              <a:lnSpc>
                <a:spcPct val="100000"/>
              </a:lnSpc>
              <a:spcBef>
                <a:spcPts val="700"/>
              </a:spcBef>
              <a:spcAft>
                <a:spcPts val="0"/>
              </a:spcAft>
              <a:buClrTx/>
              <a:buSzTx/>
              <a:buFontTx/>
              <a:buNone/>
              <a:tabLst/>
              <a:defRPr/>
            </a:pPr>
            <a:endParaRPr lang="en-US" baseline="0" dirty="0"/>
          </a:p>
          <a:p>
            <a:r>
              <a:rPr lang="en-US" dirty="0"/>
              <a:t>(25:34)</a:t>
            </a:r>
          </a:p>
          <a:p>
            <a:endParaRPr lang="en-US" dirty="0"/>
          </a:p>
          <a:p>
            <a:endParaRPr lang="en-US" dirty="0"/>
          </a:p>
        </p:txBody>
      </p:sp>
    </p:spTree>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dirty="0"/>
              <a:t>Any</a:t>
            </a:r>
            <a:r>
              <a:rPr lang="en-US" baseline="0" dirty="0"/>
              <a:t> questions?</a:t>
            </a:r>
            <a:br>
              <a:rPr lang="en-US" baseline="0" dirty="0"/>
            </a:br>
            <a:endParaRPr lang="en-US" baseline="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Default">
    <p:spTree>
      <p:nvGrpSpPr>
        <p:cNvPr id="1" name=""/>
        <p:cNvGrpSpPr/>
        <p:nvPr/>
      </p:nvGrpSpPr>
      <p:grpSpPr>
        <a:xfrm>
          <a:off x="0" y="0"/>
          <a:ext cx="0" cy="0"/>
          <a:chOff x="0" y="0"/>
          <a:chExt cx="0" cy="0"/>
        </a:xfrm>
      </p:grpSpPr>
      <p:pic>
        <p:nvPicPr>
          <p:cNvPr id="19" name="GDC18_ppt_main_front_16-9.png" descr="GDC18_ppt_main_front_16-9.png"/>
          <p:cNvPicPr>
            <a:picLocks noChangeAspect="1"/>
          </p:cNvPicPr>
          <p:nvPr/>
        </p:nvPicPr>
        <p:blipFill>
          <a:blip r:embed="rId2" cstate="print">
            <a:extLst/>
          </a:blip>
          <a:srcRect l="2" r="2"/>
          <a:stretch>
            <a:fillRect/>
          </a:stretch>
        </p:blipFill>
        <p:spPr>
          <a:xfrm>
            <a:off x="-1" y="-1"/>
            <a:ext cx="16250183" cy="9143904"/>
          </a:xfrm>
          <a:prstGeom prst="rect">
            <a:avLst/>
          </a:prstGeom>
          <a:ln w="12700">
            <a:miter lim="400000"/>
          </a:ln>
        </p:spPr>
      </p:pic>
      <p:sp>
        <p:nvSpPr>
          <p:cNvPr id="2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Default">
    <p:bg>
      <p:bgPr>
        <a:solidFill>
          <a:schemeClr val="bg2">
            <a:lumMod val="5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CFDD2BB-7A9A-4C3D-9A2A-0F3803FA19B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6256000" cy="9144000"/>
          </a:xfrm>
          <a:prstGeom prst="rect">
            <a:avLst/>
          </a:prstGeom>
        </p:spPr>
      </p:pic>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2_Default">
    <p:bg>
      <p:bgPr>
        <a:solidFill>
          <a:srgbClr val="080808"/>
        </a:solidFill>
        <a:effectLst/>
      </p:bgPr>
    </p:bg>
    <p:spTree>
      <p:nvGrpSpPr>
        <p:cNvPr id="1" name=""/>
        <p:cNvGrpSpPr/>
        <p:nvPr/>
      </p:nvGrpSpPr>
      <p:grpSpPr>
        <a:xfrm>
          <a:off x="0" y="0"/>
          <a:ext cx="0" cy="0"/>
          <a:chOff x="0" y="0"/>
          <a:chExt cx="0" cy="0"/>
        </a:xfrm>
      </p:grpSpPr>
    </p:spTree>
  </p:cSld>
  <p:clrMapOvr>
    <a:masterClrMapping/>
  </p:clrMapOvr>
  <p:transition spd="med"/>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GDC18_ppt_main_back_16-9.png" descr="GDC18_ppt_main_back_16-9.png"/>
          <p:cNvPicPr>
            <a:picLocks noChangeAspect="1"/>
          </p:cNvPicPr>
          <p:nvPr/>
        </p:nvPicPr>
        <p:blipFill>
          <a:blip r:embed="rId6" cstate="print">
            <a:extLst/>
          </a:blip>
          <a:srcRect l="2" r="2"/>
          <a:stretch>
            <a:fillRect/>
          </a:stretch>
        </p:blipFill>
        <p:spPr>
          <a:xfrm>
            <a:off x="-1" y="-1"/>
            <a:ext cx="16250357" cy="9144001"/>
          </a:xfrm>
          <a:prstGeom prst="rect">
            <a:avLst/>
          </a:prstGeom>
          <a:ln w="12700">
            <a:miter lim="400000"/>
          </a:ln>
        </p:spPr>
      </p:pic>
      <p:sp>
        <p:nvSpPr>
          <p:cNvPr id="3" name="Title Text"/>
          <p:cNvSpPr txBox="1">
            <a:spLocks noGrp="1"/>
          </p:cNvSpPr>
          <p:nvPr>
            <p:ph type="title"/>
          </p:nvPr>
        </p:nvSpPr>
        <p:spPr>
          <a:xfrm>
            <a:off x="812799" y="122766"/>
            <a:ext cx="14630401" cy="20108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ctr"/>
          <a:lstStyle/>
          <a:p>
            <a:r>
              <a:t>Title Text</a:t>
            </a:r>
          </a:p>
        </p:txBody>
      </p:sp>
      <p:sp>
        <p:nvSpPr>
          <p:cNvPr id="4" name="Body Level One…"/>
          <p:cNvSpPr txBox="1">
            <a:spLocks noGrp="1"/>
          </p:cNvSpPr>
          <p:nvPr>
            <p:ph type="body" idx="1"/>
          </p:nvPr>
        </p:nvSpPr>
        <p:spPr>
          <a:xfrm>
            <a:off x="812799" y="2133600"/>
            <a:ext cx="14630401" cy="701040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lstStyle/>
          <a:p>
            <a:r>
              <a:t>Body Level One</a:t>
            </a:r>
          </a:p>
          <a:p>
            <a:pPr lvl="1"/>
            <a:r>
              <a:t>Body Level Two</a:t>
            </a:r>
          </a:p>
          <a:p>
            <a:pPr lvl="2"/>
            <a:r>
              <a:t>Body Level Three</a:t>
            </a:r>
          </a:p>
          <a:p>
            <a:pPr lvl="3"/>
            <a:r>
              <a:t>Body Level Four</a:t>
            </a:r>
          </a:p>
          <a:p>
            <a:pPr lvl="4"/>
            <a:r>
              <a:t>Body Level Five</a:t>
            </a:r>
          </a:p>
        </p:txBody>
      </p:sp>
      <p:sp>
        <p:nvSpPr>
          <p:cNvPr id="5" name="Slide Number"/>
          <p:cNvSpPr txBox="1">
            <a:spLocks noGrp="1"/>
          </p:cNvSpPr>
          <p:nvPr>
            <p:ph type="sldNum" sz="quarter" idx="2"/>
          </p:nvPr>
        </p:nvSpPr>
        <p:spPr>
          <a:xfrm>
            <a:off x="7857066" y="8231716"/>
            <a:ext cx="3793068" cy="486834"/>
          </a:xfrm>
          <a:prstGeom prst="rect">
            <a:avLst/>
          </a:prstGeom>
          <a:ln w="12700">
            <a:miter lim="400000"/>
          </a:ln>
        </p:spPr>
        <p:txBody>
          <a:bodyPr wrap="none" lIns="81279" tIns="81279" rIns="81279" bIns="81279" anchor="ctr">
            <a:spAutoFit/>
          </a:bodyPr>
          <a:lstStyle>
            <a:lvl1pPr algn="r">
              <a:defRPr sz="2000">
                <a:solidFill>
                  <a:srgbClr val="FFFFFF"/>
                </a:solidFill>
              </a:defRPr>
            </a:lvl1pPr>
          </a:lstStyle>
          <a:p>
            <a:fld id="{86CB4B4D-7CA3-9044-876B-883B54F8677D}" type="slidenum">
              <a: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Lst>
  <p:transition spd="med"/>
  <p:txStyles>
    <p:titleStyle>
      <a:lvl1pPr marL="0" marR="0" indent="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1pPr>
      <a:lvl2pPr marL="0" marR="0" indent="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2pPr>
      <a:lvl3pPr marL="0" marR="0" indent="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3pPr>
      <a:lvl4pPr marL="0" marR="0" indent="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4pPr>
      <a:lvl5pPr marL="0" marR="0" indent="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5pPr>
      <a:lvl6pPr marL="0" marR="0" indent="45720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6pPr>
      <a:lvl7pPr marL="0" marR="0" indent="91440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7pPr>
      <a:lvl8pPr marL="0" marR="0" indent="137160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8pPr>
      <a:lvl9pPr marL="0" marR="0" indent="1828800" algn="l" defTabSz="1625600" rtl="0" latinLnBrk="0">
        <a:lnSpc>
          <a:spcPct val="100000"/>
        </a:lnSpc>
        <a:spcBef>
          <a:spcPts val="0"/>
        </a:spcBef>
        <a:spcAft>
          <a:spcPts val="0"/>
        </a:spcAft>
        <a:buClrTx/>
        <a:buSzTx/>
        <a:buFontTx/>
        <a:buNone/>
        <a:tabLst/>
        <a:defRPr sz="6400" b="0" i="0" u="none" strike="noStrike" cap="none" spc="0" baseline="0">
          <a:ln>
            <a:noFill/>
          </a:ln>
          <a:solidFill>
            <a:srgbClr val="000000"/>
          </a:solidFill>
          <a:uFillTx/>
          <a:latin typeface="+mj-lt"/>
          <a:ea typeface="+mj-ea"/>
          <a:cs typeface="+mj-cs"/>
          <a:sym typeface="Verdana"/>
        </a:defRPr>
      </a:lvl9pPr>
    </p:titleStyle>
    <p:bodyStyle>
      <a:lvl1pPr marL="587828" marR="0" indent="-587828"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1pPr>
      <a:lvl2pPr marL="1028700" marR="0" indent="-571500"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2pPr>
      <a:lvl3pPr marL="914400" marR="0" indent="0"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3pPr>
      <a:lvl4pPr marL="1371600" marR="0" indent="0" algn="l" defTabSz="1625600" rtl="0" latinLnBrk="0">
        <a:lnSpc>
          <a:spcPct val="100000"/>
        </a:lnSpc>
        <a:spcBef>
          <a:spcPts val="1100"/>
        </a:spcBef>
        <a:spcAft>
          <a:spcPts val="0"/>
        </a:spcAft>
        <a:buClr>
          <a:srgbClr val="000000"/>
        </a:buClr>
        <a:buSzPct val="70000"/>
        <a:buFont typeface="Verdana"/>
        <a:buChar char="●"/>
        <a:tabLst/>
        <a:defRPr sz="4800" b="0" i="0" u="none" strike="noStrike" cap="none" spc="0" baseline="0">
          <a:ln>
            <a:noFill/>
          </a:ln>
          <a:solidFill>
            <a:srgbClr val="000000"/>
          </a:solidFill>
          <a:uFillTx/>
          <a:latin typeface="+mj-lt"/>
          <a:ea typeface="+mj-ea"/>
          <a:cs typeface="+mj-cs"/>
          <a:sym typeface="Verdana"/>
        </a:defRPr>
      </a:lvl4pPr>
      <a:lvl5pPr marL="1828800" marR="0" indent="0"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5pPr>
      <a:lvl6pPr marL="2286000" marR="0" indent="0"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6pPr>
      <a:lvl7pPr marL="2743200" marR="0" indent="0"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7pPr>
      <a:lvl8pPr marL="3200400" marR="0" indent="0"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8pPr>
      <a:lvl9pPr marL="3657600" marR="0" indent="0" algn="l" defTabSz="1625600" rtl="0" latinLnBrk="0">
        <a:lnSpc>
          <a:spcPct val="100000"/>
        </a:lnSpc>
        <a:spcBef>
          <a:spcPts val="1100"/>
        </a:spcBef>
        <a:spcAft>
          <a:spcPts val="0"/>
        </a:spcAft>
        <a:buClr>
          <a:srgbClr val="000000"/>
        </a:buClr>
        <a:buSzPct val="75000"/>
        <a:buFont typeface="Verdana"/>
        <a:buChar char="•"/>
        <a:tabLst/>
        <a:defRPr sz="4800" b="0" i="0" u="none" strike="noStrike" cap="none" spc="0" baseline="0">
          <a:ln>
            <a:noFill/>
          </a:ln>
          <a:solidFill>
            <a:srgbClr val="000000"/>
          </a:solidFill>
          <a:uFillTx/>
          <a:latin typeface="+mj-lt"/>
          <a:ea typeface="+mj-ea"/>
          <a:cs typeface="+mj-cs"/>
          <a:sym typeface="Verdana"/>
        </a:defRPr>
      </a:lvl9pPr>
    </p:bodyStyle>
    <p:otherStyle>
      <a:lvl1pPr marL="0" marR="0" indent="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1pPr>
      <a:lvl2pPr marL="0" marR="0" indent="45720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2pPr>
      <a:lvl3pPr marL="0" marR="0" indent="91440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3pPr>
      <a:lvl4pPr marL="0" marR="0" indent="137160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4pPr>
      <a:lvl5pPr marL="0" marR="0" indent="182880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5pPr>
      <a:lvl6pPr marL="0" marR="0" indent="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6pPr>
      <a:lvl7pPr marL="0" marR="0" indent="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7pPr>
      <a:lvl8pPr marL="0" marR="0" indent="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8pPr>
      <a:lvl9pPr marL="0" marR="0" indent="0" algn="r" defTabSz="1625600" rtl="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Verdana"/>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jpeg"/><Relationship Id="rId10" Type="http://schemas.openxmlformats.org/officeDocument/2006/relationships/image" Target="../media/image12.png"/><Relationship Id="rId4" Type="http://schemas.openxmlformats.org/officeDocument/2006/relationships/image" Target="../media/image6.jpeg"/><Relationship Id="rId9" Type="http://schemas.openxmlformats.org/officeDocument/2006/relationships/image" Target="../media/image11.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3.xm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9.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0.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1.xml"/><Relationship Id="rId1" Type="http://schemas.openxmlformats.org/officeDocument/2006/relationships/slideLayout" Target="../slideLayouts/slideLayout3.xml"/><Relationship Id="rId4" Type="http://schemas.openxmlformats.org/officeDocument/2006/relationships/image" Target="../media/image37.png"/></Relationships>
</file>

<file path=ppt/slides/_rels/slide4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49.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50.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51.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png"/><Relationship Id="rId2" Type="http://schemas.openxmlformats.org/officeDocument/2006/relationships/notesSlide" Target="../notesSlides/notesSlide59.xml"/><Relationship Id="rId1" Type="http://schemas.openxmlformats.org/officeDocument/2006/relationships/slideLayout" Target="../slideLayouts/slideLayout3.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6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60.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3.xml"/><Relationship Id="rId1" Type="http://schemas.openxmlformats.org/officeDocument/2006/relationships/slideLayout" Target="../slideLayouts/slideLayout3.xml"/><Relationship Id="rId4" Type="http://schemas.openxmlformats.org/officeDocument/2006/relationships/image" Target="../media/image51.png"/></Relationships>
</file>

<file path=ppt/slides/_rels/slide6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4.xml"/><Relationship Id="rId1" Type="http://schemas.openxmlformats.org/officeDocument/2006/relationships/slideLayout" Target="../slideLayouts/slideLayout3.xml"/><Relationship Id="rId4" Type="http://schemas.openxmlformats.org/officeDocument/2006/relationships/image" Target="../media/image52.png"/></Relationships>
</file>

<file path=ppt/slides/_rels/slide6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72.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74.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7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76.xml"/><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7.xml"/><Relationship Id="rId1" Type="http://schemas.openxmlformats.org/officeDocument/2006/relationships/slideLayout" Target="../slideLayouts/slideLayout3.xml"/><Relationship Id="rId4" Type="http://schemas.openxmlformats.org/officeDocument/2006/relationships/image" Target="../media/image60.png"/></Relationships>
</file>

<file path=ppt/slides/_rels/slide7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8.xml"/><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0.xml"/><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4.png"/><Relationship Id="rId4" Type="http://schemas.openxmlformats.org/officeDocument/2006/relationships/notesSlide" Target="../notesSlides/notesSlide82.xml"/></Relationships>
</file>

<file path=ppt/slides/_rels/slide8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84.xml"/><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85.xml"/><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6.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8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87.xml"/><Relationship Id="rId1" Type="http://schemas.openxmlformats.org/officeDocument/2006/relationships/slideLayout" Target="../slideLayouts/slideLayout3.xml"/></Relationships>
</file>

<file path=ppt/slides/_rels/slide8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88.xml"/><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89.xml"/><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90.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9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91.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3.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3.xml"/></Relationships>
</file>

<file path=ppt/slides/_rels/slide9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96.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9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97.xml"/><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98.xml"/><Relationship Id="rId1" Type="http://schemas.openxmlformats.org/officeDocument/2006/relationships/slideLayout" Target="../slideLayouts/slideLayout3.xml"/></Relationships>
</file>

<file path=ppt/slides/_rels/slide9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99.xml"/><Relationship Id="rId1" Type="http://schemas.openxmlformats.org/officeDocument/2006/relationships/slideLayout" Target="../slideLayouts/slideLayout3.xml"/></Relationships>
</file>

<file path=ppt/slides/_rels/slide100.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00.xml"/><Relationship Id="rId1" Type="http://schemas.openxmlformats.org/officeDocument/2006/relationships/slideLayout" Target="../slideLayouts/slideLayout3.xml"/></Relationships>
</file>

<file path=ppt/slides/_rels/slide10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01.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0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2.xml"/><Relationship Id="rId1" Type="http://schemas.openxmlformats.org/officeDocument/2006/relationships/slideLayout" Target="../slideLayouts/slideLayout3.xml"/></Relationships>
</file>

<file path=ppt/slides/_rels/slide103.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103.xml"/><Relationship Id="rId1" Type="http://schemas.openxmlformats.org/officeDocument/2006/relationships/slideLayout" Target="../slideLayouts/slideLayout3.xml"/></Relationships>
</file>

<file path=ppt/slides/_rels/slide10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104.xml"/><Relationship Id="rId1" Type="http://schemas.openxmlformats.org/officeDocument/2006/relationships/slideLayout" Target="../slideLayouts/slideLayout3.xml"/><Relationship Id="rId4" Type="http://schemas.openxmlformats.org/officeDocument/2006/relationships/image" Target="../media/image77.jpg"/></Relationships>
</file>

<file path=ppt/slides/_rels/slide105.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105.xml"/><Relationship Id="rId1" Type="http://schemas.openxmlformats.org/officeDocument/2006/relationships/slideLayout" Target="../slideLayouts/slideLayout3.xml"/><Relationship Id="rId4" Type="http://schemas.openxmlformats.org/officeDocument/2006/relationships/image" Target="../media/image78.png"/></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3.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3.xml"/></Relationships>
</file>

<file path=ppt/slides/_rels/slide10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08.xml"/><Relationship Id="rId1" Type="http://schemas.openxmlformats.org/officeDocument/2006/relationships/slideLayout" Target="../slideLayouts/slideLayout3.xml"/></Relationships>
</file>

<file path=ppt/slides/_rels/slide10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09.xml"/><Relationship Id="rId1" Type="http://schemas.openxmlformats.org/officeDocument/2006/relationships/slideLayout" Target="../slideLayouts/slideLayout3.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3.xml"/></Relationships>
</file>

<file path=ppt/slides/_rels/slide1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81.png"/><Relationship Id="rId4" Type="http://schemas.openxmlformats.org/officeDocument/2006/relationships/notesSlide" Target="../notesSlides/notesSlide111.xml"/></Relationships>
</file>

<file path=ppt/slides/_rels/slide1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82.png"/><Relationship Id="rId4" Type="http://schemas.openxmlformats.org/officeDocument/2006/relationships/notesSlide" Target="../notesSlides/notesSlide112.xml"/></Relationships>
</file>

<file path=ppt/slides/_rels/slide11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13.xml"/><Relationship Id="rId1" Type="http://schemas.openxmlformats.org/officeDocument/2006/relationships/slideLayout" Target="../slideLayouts/slideLayout3.xml"/></Relationships>
</file>

<file path=ppt/slides/_rels/slide11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14.xml"/><Relationship Id="rId1" Type="http://schemas.openxmlformats.org/officeDocument/2006/relationships/slideLayout" Target="../slideLayouts/slideLayout3.xml"/><Relationship Id="rId4" Type="http://schemas.openxmlformats.org/officeDocument/2006/relationships/image" Target="../media/image83.png"/></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3.xml"/></Relationships>
</file>

<file path=ppt/slides/_rels/slide116.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16.xml"/><Relationship Id="rId1" Type="http://schemas.openxmlformats.org/officeDocument/2006/relationships/slideLayout" Target="../slideLayouts/slideLayout3.xml"/></Relationships>
</file>

<file path=ppt/slides/_rels/slide117.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17.xml"/><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18.xml"/><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119.xml"/><Relationship Id="rId1" Type="http://schemas.openxmlformats.org/officeDocument/2006/relationships/slideLayout" Target="../slideLayouts/slideLayout3.xml"/></Relationships>
</file>

<file path=ppt/slides/_rels/slide120.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120.xml"/><Relationship Id="rId1" Type="http://schemas.openxmlformats.org/officeDocument/2006/relationships/slideLayout" Target="../slideLayouts/slideLayout3.xml"/></Relationships>
</file>

<file path=ppt/slides/_rels/slide12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121.xml"/><Relationship Id="rId1" Type="http://schemas.openxmlformats.org/officeDocument/2006/relationships/slideLayout" Target="../slideLayouts/slideLayout3.xml"/></Relationships>
</file>

<file path=ppt/slides/_rels/slide122.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12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23.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2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2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124.xml"/><Relationship Id="rId1" Type="http://schemas.openxmlformats.org/officeDocument/2006/relationships/slideLayout" Target="../slideLayouts/slideLayout3.xml"/></Relationships>
</file>

<file path=ppt/slides/_rels/slide12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25.xml"/><Relationship Id="rId1" Type="http://schemas.openxmlformats.org/officeDocument/2006/relationships/slideLayout" Target="../slideLayouts/slideLayout3.xml"/></Relationships>
</file>

<file path=ppt/slides/_rels/slide12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26.xml"/><Relationship Id="rId1" Type="http://schemas.openxmlformats.org/officeDocument/2006/relationships/slideLayout" Target="../slideLayouts/slideLayout3.xml"/></Relationships>
</file>

<file path=ppt/slides/_rels/slide12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27.xml"/><Relationship Id="rId1" Type="http://schemas.openxmlformats.org/officeDocument/2006/relationships/slideLayout" Target="../slideLayouts/slideLayout3.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3.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3.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3.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3.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3.xml"/></Relationships>
</file>

<file path=ppt/slides/_rels/slide133.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33.xml"/><Relationship Id="rId1" Type="http://schemas.openxmlformats.org/officeDocument/2006/relationships/slideLayout" Target="../slideLayouts/slideLayout3.xml"/></Relationships>
</file>

<file path=ppt/slides/_rels/slide134.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34.xml"/><Relationship Id="rId1" Type="http://schemas.openxmlformats.org/officeDocument/2006/relationships/slideLayout" Target="../slideLayouts/slideLayout3.xml"/></Relationships>
</file>

<file path=ppt/slides/_rels/slide135.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135.xml"/><Relationship Id="rId1" Type="http://schemas.openxmlformats.org/officeDocument/2006/relationships/slideLayout" Target="../slideLayouts/slideLayout3.xml"/></Relationships>
</file>

<file path=ppt/slides/_rels/slide1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94.png"/><Relationship Id="rId4" Type="http://schemas.openxmlformats.org/officeDocument/2006/relationships/notesSlide" Target="../notesSlides/notesSlide136.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137.xml"/><Relationship Id="rId1" Type="http://schemas.openxmlformats.org/officeDocument/2006/relationships/slideLayout" Target="../slideLayouts/slideLayout3.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38.xml"/><Relationship Id="rId1" Type="http://schemas.openxmlformats.org/officeDocument/2006/relationships/slideLayout" Target="../slideLayouts/slideLayout3.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139.xml"/><Relationship Id="rId1" Type="http://schemas.openxmlformats.org/officeDocument/2006/relationships/slideLayout" Target="../slideLayouts/slideLayout3.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40.xml"/><Relationship Id="rId1" Type="http://schemas.openxmlformats.org/officeDocument/2006/relationships/slideLayout" Target="../slideLayouts/slideLayout3.xml"/></Relationships>
</file>

<file path=ppt/slides/_rels/slide14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41.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4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4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43.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4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44.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44.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4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7.png"/><Relationship Id="rId4" Type="http://schemas.openxmlformats.org/officeDocument/2006/relationships/notesSlide" Target="../notesSlides/notesSlide145.xml"/></Relationships>
</file>

<file path=ppt/slides/_rels/slide14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46.xml"/><Relationship Id="rId1" Type="http://schemas.openxmlformats.org/officeDocument/2006/relationships/slideLayout" Target="../slideLayouts/slideLayout3.xml"/></Relationships>
</file>

<file path=ppt/slides/_rels/slide14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47.xml"/><Relationship Id="rId1" Type="http://schemas.openxmlformats.org/officeDocument/2006/relationships/slideLayout" Target="../slideLayouts/slideLayout3.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48.xml"/><Relationship Id="rId1" Type="http://schemas.openxmlformats.org/officeDocument/2006/relationships/slideLayout" Target="../slideLayouts/slideLayout3.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49.xml"/><Relationship Id="rId1" Type="http://schemas.openxmlformats.org/officeDocument/2006/relationships/slideLayout" Target="../slideLayouts/slideLayout3.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50.xml"/><Relationship Id="rId1" Type="http://schemas.openxmlformats.org/officeDocument/2006/relationships/slideLayout" Target="../slideLayouts/slideLayout3.xml"/></Relationships>
</file>

<file path=ppt/slides/_rels/slide15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151.xml"/><Relationship Id="rId1" Type="http://schemas.openxmlformats.org/officeDocument/2006/relationships/slideLayout" Target="../slideLayouts/slideLayout3.xml"/></Relationships>
</file>

<file path=ppt/slides/_rels/slide15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15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5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15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54.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154.xml"/><Relationship Id="rId1" Type="http://schemas.openxmlformats.org/officeDocument/2006/relationships/slideLayout" Target="../slideLayouts/slideLayout3.xml"/></Relationships>
</file>

<file path=ppt/slides/_rels/slide155.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155.xml"/><Relationship Id="rId1" Type="http://schemas.openxmlformats.org/officeDocument/2006/relationships/slideLayout" Target="../slideLayouts/slideLayout3.xml"/></Relationships>
</file>

<file path=ppt/slides/_rels/slide15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156.xml"/><Relationship Id="rId1" Type="http://schemas.openxmlformats.org/officeDocument/2006/relationships/slideLayout" Target="../slideLayouts/slideLayout3.xml"/></Relationships>
</file>

<file path=ppt/slides/_rels/slide157.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157.xml"/><Relationship Id="rId1" Type="http://schemas.openxmlformats.org/officeDocument/2006/relationships/slideLayout" Target="../slideLayouts/slideLayout3.xml"/></Relationships>
</file>

<file path=ppt/slides/_rels/slide15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8.xml"/><Relationship Id="rId1" Type="http://schemas.openxmlformats.org/officeDocument/2006/relationships/slideLayout" Target="../slideLayouts/slideLayout3.xml"/></Relationships>
</file>

<file path=ppt/slides/_rels/slide15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59.xml"/><Relationship Id="rId1" Type="http://schemas.openxmlformats.org/officeDocument/2006/relationships/slideLayout" Target="../slideLayouts/slideLayout3.xml"/><Relationship Id="rId4" Type="http://schemas.openxmlformats.org/officeDocument/2006/relationships/image" Target="../media/image106.png"/></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160.xml"/><Relationship Id="rId1" Type="http://schemas.openxmlformats.org/officeDocument/2006/relationships/slideLayout" Target="../slideLayouts/slideLayout3.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161.xml"/><Relationship Id="rId1" Type="http://schemas.openxmlformats.org/officeDocument/2006/relationships/slideLayout" Target="../slideLayouts/slideLayout3.xml"/></Relationships>
</file>

<file path=ppt/slides/_rels/slide162.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162.xml"/><Relationship Id="rId1" Type="http://schemas.openxmlformats.org/officeDocument/2006/relationships/slideLayout" Target="../slideLayouts/slideLayout3.xml"/></Relationships>
</file>

<file path=ppt/slides/_rels/slide163.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163.xml"/><Relationship Id="rId1" Type="http://schemas.openxmlformats.org/officeDocument/2006/relationships/slideLayout" Target="../slideLayouts/slideLayout3.xml"/></Relationships>
</file>

<file path=ppt/slides/_rels/slide164.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164.xml"/><Relationship Id="rId1" Type="http://schemas.openxmlformats.org/officeDocument/2006/relationships/slideLayout" Target="../slideLayouts/slideLayout3.xml"/></Relationships>
</file>

<file path=ppt/slides/_rels/slide165.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165.xml"/><Relationship Id="rId1" Type="http://schemas.openxmlformats.org/officeDocument/2006/relationships/slideLayout" Target="../slideLayouts/slideLayout3.xml"/></Relationships>
</file>

<file path=ppt/slides/_rels/slide166.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166.xml"/><Relationship Id="rId1" Type="http://schemas.openxmlformats.org/officeDocument/2006/relationships/slideLayout" Target="../slideLayouts/slideLayout3.xml"/></Relationships>
</file>

<file path=ppt/slides/_rels/slide167.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167.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6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68.xml"/><Relationship Id="rId1" Type="http://schemas.openxmlformats.org/officeDocument/2006/relationships/slideLayout" Target="../slideLayouts/slideLayout3.xml"/></Relationships>
</file>

<file path=ppt/slides/_rels/slide16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169.xml"/><Relationship Id="rId1" Type="http://schemas.openxmlformats.org/officeDocument/2006/relationships/slideLayout" Target="../slideLayouts/slideLayout3.xml"/></Relationships>
</file>

<file path=ppt/slides/_rels/slide17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70.xml"/><Relationship Id="rId1" Type="http://schemas.openxmlformats.org/officeDocument/2006/relationships/slideLayout" Target="../slideLayouts/slideLayout3.xml"/></Relationships>
</file>

<file path=ppt/slides/_rels/slide171.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171.xml"/><Relationship Id="rId1" Type="http://schemas.openxmlformats.org/officeDocument/2006/relationships/slideLayout" Target="../slideLayouts/slideLayout3.xml"/></Relationships>
</file>

<file path=ppt/slides/_rels/slide17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172.xml"/><Relationship Id="rId1" Type="http://schemas.openxmlformats.org/officeDocument/2006/relationships/slideLayout" Target="../slideLayouts/slideLayout3.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173.xml"/><Relationship Id="rId1" Type="http://schemas.openxmlformats.org/officeDocument/2006/relationships/slideLayout" Target="../slideLayouts/slideLayout3.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174.xml"/><Relationship Id="rId1" Type="http://schemas.openxmlformats.org/officeDocument/2006/relationships/slideLayout" Target="../slideLayouts/slideLayout3.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175.xml"/><Relationship Id="rId1" Type="http://schemas.openxmlformats.org/officeDocument/2006/relationships/slideLayout" Target="../slideLayouts/slideLayout3.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3.xml"/></Relationships>
</file>

<file path=ppt/slides/_rels/slide17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16.png"/><Relationship Id="rId4" Type="http://schemas.openxmlformats.org/officeDocument/2006/relationships/notesSlide" Target="../notesSlides/notesSlide177.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178.xml"/><Relationship Id="rId1" Type="http://schemas.openxmlformats.org/officeDocument/2006/relationships/slideLayout" Target="../slideLayouts/slideLayout3.xml"/></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179.xml"/><Relationship Id="rId1" Type="http://schemas.openxmlformats.org/officeDocument/2006/relationships/slideLayout" Target="../slideLayouts/slideLayout3.xml"/></Relationships>
</file>

<file path=ppt/slides/_rels/slide180.xml.rels><?xml version="1.0" encoding="UTF-8" standalone="yes"?>
<Relationships xmlns="http://schemas.openxmlformats.org/package/2006/relationships"><Relationship Id="rId2" Type="http://schemas.openxmlformats.org/officeDocument/2006/relationships/notesSlide" Target="../notesSlides/notesSlide180.xml"/><Relationship Id="rId1" Type="http://schemas.openxmlformats.org/officeDocument/2006/relationships/slideLayout" Target="../slideLayouts/slideLayout3.xml"/></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181.xml"/><Relationship Id="rId1" Type="http://schemas.openxmlformats.org/officeDocument/2006/relationships/slideLayout" Target="../slideLayouts/slideLayout3.xml"/></Relationships>
</file>

<file path=ppt/slides/_rels/slide18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png"/><Relationship Id="rId5" Type="http://schemas.openxmlformats.org/officeDocument/2006/relationships/image" Target="../media/image117.png"/><Relationship Id="rId4" Type="http://schemas.openxmlformats.org/officeDocument/2006/relationships/notesSlide" Target="../notesSlides/notesSlide182.xml"/></Relationships>
</file>

<file path=ppt/slides/_rels/slide183.xml.rels><?xml version="1.0" encoding="UTF-8" standalone="yes"?>
<Relationships xmlns="http://schemas.openxmlformats.org/package/2006/relationships"><Relationship Id="rId2" Type="http://schemas.openxmlformats.org/officeDocument/2006/relationships/notesSlide" Target="../notesSlides/notesSlide183.xml"/><Relationship Id="rId1" Type="http://schemas.openxmlformats.org/officeDocument/2006/relationships/slideLayout" Target="../slideLayouts/slideLayout3.xml"/></Relationships>
</file>

<file path=ppt/slides/_rels/slide184.xml.rels><?xml version="1.0" encoding="UTF-8" standalone="yes"?>
<Relationships xmlns="http://schemas.openxmlformats.org/package/2006/relationships"><Relationship Id="rId2" Type="http://schemas.openxmlformats.org/officeDocument/2006/relationships/notesSlide" Target="../notesSlides/notesSlide184.xml"/><Relationship Id="rId1" Type="http://schemas.openxmlformats.org/officeDocument/2006/relationships/slideLayout" Target="../slideLayouts/slideLayout3.xml"/></Relationships>
</file>

<file path=ppt/slides/_rels/slide185.xml.rels><?xml version="1.0" encoding="UTF-8" standalone="yes"?>
<Relationships xmlns="http://schemas.openxmlformats.org/package/2006/relationships"><Relationship Id="rId2" Type="http://schemas.openxmlformats.org/officeDocument/2006/relationships/notesSlide" Target="../notesSlides/notesSlide185.xml"/><Relationship Id="rId1" Type="http://schemas.openxmlformats.org/officeDocument/2006/relationships/slideLayout" Target="../slideLayouts/slideLayout3.xml"/></Relationships>
</file>

<file path=ppt/slides/_rels/slide186.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186.xml"/><Relationship Id="rId1" Type="http://schemas.openxmlformats.org/officeDocument/2006/relationships/slideLayout" Target="../slideLayouts/slideLayout3.xml"/></Relationships>
</file>

<file path=ppt/slides/_rels/slide187.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187.xml"/><Relationship Id="rId1" Type="http://schemas.openxmlformats.org/officeDocument/2006/relationships/slideLayout" Target="../slideLayouts/slideLayout3.xml"/></Relationships>
</file>

<file path=ppt/slides/_rels/slide188.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188.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89.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189.xml"/><Relationship Id="rId1" Type="http://schemas.openxmlformats.org/officeDocument/2006/relationships/slideLayout" Target="../slideLayouts/slideLayout3.xml"/></Relationships>
</file>

<file path=ppt/slides/_rels/slide190.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190.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9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1.xml"/><Relationship Id="rId1" Type="http://schemas.openxmlformats.org/officeDocument/2006/relationships/slideLayout" Target="../slideLayouts/slideLayout3.xml"/></Relationships>
</file>

<file path=ppt/slides/_rels/slide19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2.xml"/><Relationship Id="rId1" Type="http://schemas.openxmlformats.org/officeDocument/2006/relationships/slideLayout" Target="../slideLayouts/slideLayout3.xml"/></Relationships>
</file>

<file path=ppt/slides/_rels/slide19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3.xml"/><Relationship Id="rId1" Type="http://schemas.openxmlformats.org/officeDocument/2006/relationships/slideLayout" Target="../slideLayouts/slideLayout3.xml"/></Relationships>
</file>

<file path=ppt/slides/_rels/slide194.xml.rels><?xml version="1.0" encoding="UTF-8" standalone="yes"?>
<Relationships xmlns="http://schemas.openxmlformats.org/package/2006/relationships"><Relationship Id="rId3" Type="http://schemas.openxmlformats.org/officeDocument/2006/relationships/hyperlink" Target="http://schedule.gdconf.com/speaker/dionne-christopher/31591" TargetMode="External"/><Relationship Id="rId2" Type="http://schemas.openxmlformats.org/officeDocument/2006/relationships/notesSlide" Target="../notesSlides/notesSlide194.xml"/><Relationship Id="rId1" Type="http://schemas.openxmlformats.org/officeDocument/2006/relationships/slideLayout" Target="../slideLayouts/slideLayout3.xml"/><Relationship Id="rId6" Type="http://schemas.openxmlformats.org/officeDocument/2006/relationships/image" Target="../media/image122.jpeg"/><Relationship Id="rId5" Type="http://schemas.openxmlformats.org/officeDocument/2006/relationships/image" Target="../media/image4.png"/><Relationship Id="rId4" Type="http://schemas.openxmlformats.org/officeDocument/2006/relationships/hyperlink" Target="https://www.gdcvault.com/play/1025105/Designing-Unforgettable-Titanfall-Single-Player" TargetMode="External"/></Relationships>
</file>

<file path=ppt/slides/_rels/slide19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5.xml"/><Relationship Id="rId1" Type="http://schemas.openxmlformats.org/officeDocument/2006/relationships/slideLayout" Target="../slideLayouts/slideLayout3.xml"/><Relationship Id="rId5" Type="http://schemas.openxmlformats.org/officeDocument/2006/relationships/image" Target="../media/image124.jpeg"/><Relationship Id="rId4" Type="http://schemas.openxmlformats.org/officeDocument/2006/relationships/image" Target="../media/image123.png"/></Relationships>
</file>

<file path=ppt/slides/_rels/slide19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6.xml"/><Relationship Id="rId1" Type="http://schemas.openxmlformats.org/officeDocument/2006/relationships/slideLayout" Target="../slideLayouts/slideLayout3.xml"/></Relationships>
</file>

<file path=ppt/slides/_rels/slide19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7.xml"/><Relationship Id="rId1" Type="http://schemas.openxmlformats.org/officeDocument/2006/relationships/slideLayout" Target="../slideLayouts/slideLayout3.xml"/></Relationships>
</file>

<file path=ppt/slides/_rels/slide198.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4.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25.png"/><Relationship Id="rId5" Type="http://schemas.openxmlformats.org/officeDocument/2006/relationships/hyperlink" Target="https://www.youtube.com/watch?v=lXxP6qN39wI&amp;t=1562s" TargetMode="External"/><Relationship Id="rId4" Type="http://schemas.openxmlformats.org/officeDocument/2006/relationships/notesSlide" Target="../notesSlides/notesSlide198.xml"/></Relationships>
</file>

<file path=ppt/slides/_rels/slide199.xml.rels><?xml version="1.0" encoding="UTF-8" standalone="yes"?>
<Relationships xmlns="http://schemas.openxmlformats.org/package/2006/relationships"><Relationship Id="rId2" Type="http://schemas.openxmlformats.org/officeDocument/2006/relationships/notesSlide" Target="../notesSlides/notesSlide199.xml"/><Relationship Id="rId1" Type="http://schemas.openxmlformats.org/officeDocument/2006/relationships/slideLayout" Target="../slideLayouts/slideLayout3.xml"/></Relationships>
</file>

<file path=ppt/slides/_rels/slide200.xml.rels><?xml version="1.0" encoding="UTF-8" standalone="yes"?>
<Relationships xmlns="http://schemas.openxmlformats.org/package/2006/relationships"><Relationship Id="rId2" Type="http://schemas.openxmlformats.org/officeDocument/2006/relationships/notesSlide" Target="../notesSlides/notesSlide200.xml"/><Relationship Id="rId1" Type="http://schemas.openxmlformats.org/officeDocument/2006/relationships/slideLayout" Target="../slideLayouts/slideLayout3.xml"/></Relationships>
</file>

<file path=ppt/slides/_rels/slide201.xml.rels><?xml version="1.0" encoding="UTF-8" standalone="yes"?>
<Relationships xmlns="http://schemas.openxmlformats.org/package/2006/relationships"><Relationship Id="rId2" Type="http://schemas.openxmlformats.org/officeDocument/2006/relationships/notesSlide" Target="../notesSlides/notesSlide201.xml"/><Relationship Id="rId1" Type="http://schemas.openxmlformats.org/officeDocument/2006/relationships/slideLayout" Target="../slideLayouts/slideLayout3.xml"/></Relationships>
</file>

<file path=ppt/slides/_rels/slide202.xml.rels><?xml version="1.0" encoding="UTF-8" standalone="yes"?>
<Relationships xmlns="http://schemas.openxmlformats.org/package/2006/relationships"><Relationship Id="rId2" Type="http://schemas.openxmlformats.org/officeDocument/2006/relationships/notesSlide" Target="../notesSlides/notesSlide202.xml"/><Relationship Id="rId1" Type="http://schemas.openxmlformats.org/officeDocument/2006/relationships/slideLayout" Target="../slideLayouts/slideLayout3.xml"/></Relationships>
</file>

<file path=ppt/slides/_rels/slide203.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203.xml"/><Relationship Id="rId1" Type="http://schemas.openxmlformats.org/officeDocument/2006/relationships/slideLayout" Target="../slideLayouts/slideLayout4.xml"/></Relationships>
</file>

<file path=ppt/slides/_rels/slide204.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204.xml"/><Relationship Id="rId1" Type="http://schemas.openxmlformats.org/officeDocument/2006/relationships/slideLayout" Target="../slideLayouts/slideLayout4.xml"/></Relationships>
</file>

<file path=ppt/slides/_rels/slide205.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205.xml"/><Relationship Id="rId1" Type="http://schemas.openxmlformats.org/officeDocument/2006/relationships/slideLayout" Target="../slideLayouts/slideLayout4.xml"/></Relationships>
</file>

<file path=ppt/slides/_rels/slide20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6.xml"/><Relationship Id="rId1" Type="http://schemas.openxmlformats.org/officeDocument/2006/relationships/slideLayout" Target="../slideLayouts/slideLayout3.xml"/></Relationships>
</file>

<file path=ppt/slides/_rels/slide207.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207.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08.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208.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09.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209.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10.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210.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11.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21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12.xml.rels><?xml version="1.0" encoding="UTF-8" standalone="yes"?>
<Relationships xmlns="http://schemas.openxmlformats.org/package/2006/relationships"><Relationship Id="rId2" Type="http://schemas.openxmlformats.org/officeDocument/2006/relationships/notesSlide" Target="../notesSlides/notesSlide212.xml"/><Relationship Id="rId1" Type="http://schemas.openxmlformats.org/officeDocument/2006/relationships/slideLayout" Target="../slideLayouts/slideLayout3.xml"/></Relationships>
</file>

<file path=ppt/slides/_rels/slide21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213.xml"/><Relationship Id="rId1" Type="http://schemas.openxmlformats.org/officeDocument/2006/relationships/slideLayout" Target="../slideLayouts/slideLayout3.xml"/></Relationships>
</file>

<file path=ppt/slides/_rels/slide214.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14.xml"/><Relationship Id="rId1" Type="http://schemas.openxmlformats.org/officeDocument/2006/relationships/slideLayout" Target="../slideLayouts/slideLayout3.xml"/></Relationships>
</file>

<file path=ppt/slides/_rels/slide215.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30.png"/><Relationship Id="rId7" Type="http://schemas.openxmlformats.org/officeDocument/2006/relationships/image" Target="../media/image134.png"/><Relationship Id="rId2" Type="http://schemas.openxmlformats.org/officeDocument/2006/relationships/notesSlide" Target="../notesSlides/notesSlide215.xml"/><Relationship Id="rId1" Type="http://schemas.openxmlformats.org/officeDocument/2006/relationships/slideLayout" Target="../slideLayouts/slideLayout4.xml"/><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image" Target="../media/image131.png"/></Relationships>
</file>

<file path=ppt/slides/_rels/slide216.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16.xml"/><Relationship Id="rId1" Type="http://schemas.openxmlformats.org/officeDocument/2006/relationships/slideLayout" Target="../slideLayouts/slideLayout3.xml"/></Relationships>
</file>

<file path=ppt/slides/_rels/slide217.xml.rels><?xml version="1.0" encoding="UTF-8" standalone="yes"?>
<Relationships xmlns="http://schemas.openxmlformats.org/package/2006/relationships"><Relationship Id="rId8" Type="http://schemas.openxmlformats.org/officeDocument/2006/relationships/hyperlink" Target="https://www.youtube.com/watch?v=lXxP6qN39wI" TargetMode="External"/><Relationship Id="rId13" Type="http://schemas.openxmlformats.org/officeDocument/2006/relationships/image" Target="../media/image141.jpeg"/><Relationship Id="rId3" Type="http://schemas.openxmlformats.org/officeDocument/2006/relationships/hyperlink" Target="https://www.youtube.com/watch?v=k70_jvVOcG0" TargetMode="External"/><Relationship Id="rId7" Type="http://schemas.openxmlformats.org/officeDocument/2006/relationships/hyperlink" Target="https://www.youtube.com/watch?v=PxpjRuATxKE" TargetMode="External"/><Relationship Id="rId12" Type="http://schemas.openxmlformats.org/officeDocument/2006/relationships/image" Target="../media/image140.jpeg"/><Relationship Id="rId2" Type="http://schemas.openxmlformats.org/officeDocument/2006/relationships/notesSlide" Target="../notesSlides/notesSlide217.xml"/><Relationship Id="rId1" Type="http://schemas.openxmlformats.org/officeDocument/2006/relationships/slideLayout" Target="../slideLayouts/slideLayout3.xml"/><Relationship Id="rId6" Type="http://schemas.openxmlformats.org/officeDocument/2006/relationships/hyperlink" Target="http://www.gdcvault.com/play/1015745/Attention-Not-Immersion-Making-Your" TargetMode="External"/><Relationship Id="rId11" Type="http://schemas.openxmlformats.org/officeDocument/2006/relationships/image" Target="../media/image139.jpeg"/><Relationship Id="rId5" Type="http://schemas.openxmlformats.org/officeDocument/2006/relationships/hyperlink" Target="https://www.gamasutra.com/blogs/HugoBille/20120114/90903/The_Invisible_Hand_of_Super_Metroid.php" TargetMode="External"/><Relationship Id="rId10" Type="http://schemas.openxmlformats.org/officeDocument/2006/relationships/image" Target="../media/image138.jpeg"/><Relationship Id="rId4" Type="http://schemas.openxmlformats.org/officeDocument/2006/relationships/hyperlink" Target="https://80.lv/articles/defining-environment-language-for-video-games/" TargetMode="External"/><Relationship Id="rId9" Type="http://schemas.openxmlformats.org/officeDocument/2006/relationships/image" Target="../media/image137.jpeg"/></Relationships>
</file>

<file path=ppt/slides/_rels/slide218.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218.xml"/><Relationship Id="rId1" Type="http://schemas.openxmlformats.org/officeDocument/2006/relationships/slideLayout" Target="../slideLayouts/slideLayout3.xml"/><Relationship Id="rId5" Type="http://schemas.openxmlformats.org/officeDocument/2006/relationships/image" Target="../media/image143.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ession Title  Speaker Name Speaker Title &amp; Company"/>
          <p:cNvSpPr txBox="1">
            <a:spLocks noGrp="1"/>
          </p:cNvSpPr>
          <p:nvPr>
            <p:ph type="title" idx="4294967295"/>
          </p:nvPr>
        </p:nvSpPr>
        <p:spPr>
          <a:xfrm>
            <a:off x="355600" y="533400"/>
            <a:ext cx="12192000" cy="5554662"/>
          </a:xfrm>
          <a:prstGeom prst="rect">
            <a:avLst/>
          </a:prstGeom>
        </p:spPr>
        <p:txBody>
          <a:bodyPr anchor="t">
            <a:normAutofit/>
          </a:bodyPr>
          <a:lstStyle/>
          <a:p>
            <a:pPr>
              <a:defRPr>
                <a:solidFill>
                  <a:srgbClr val="F2F2F2"/>
                </a:solidFill>
              </a:defRPr>
            </a:pPr>
            <a:r>
              <a:rPr lang="en-US" dirty="0"/>
              <a:t>Invisible Intuition: Blockmesh and Lighting Tips to Guide Players</a:t>
            </a:r>
            <a:br>
              <a:rPr dirty="0">
                <a:latin typeface="Arial"/>
                <a:ea typeface="Arial"/>
                <a:cs typeface="Arial"/>
                <a:sym typeface="Arial"/>
              </a:rPr>
            </a:br>
            <a:br>
              <a:rPr dirty="0"/>
            </a:br>
            <a:r>
              <a:rPr lang="en-US" sz="4200" dirty="0">
                <a:latin typeface="Arial"/>
                <a:ea typeface="Arial"/>
                <a:cs typeface="Arial"/>
                <a:sym typeface="Arial"/>
              </a:rPr>
              <a:t>David Shaver</a:t>
            </a:r>
            <a:br>
              <a:rPr sz="4200" dirty="0">
                <a:latin typeface="Arial"/>
                <a:ea typeface="Arial"/>
                <a:cs typeface="Arial"/>
                <a:sym typeface="Arial"/>
              </a:rPr>
            </a:br>
            <a:r>
              <a:rPr lang="en-US" sz="4200" dirty="0">
                <a:latin typeface="Arial"/>
                <a:ea typeface="Arial"/>
                <a:cs typeface="Arial"/>
                <a:sym typeface="Arial"/>
              </a:rPr>
              <a:t>Game Designer, Naughty Dog</a:t>
            </a:r>
            <a:endParaRPr sz="4200" dirty="0">
              <a:latin typeface="Arial"/>
              <a:ea typeface="Arial"/>
              <a:cs typeface="Arial"/>
              <a:sym typeface="Arial"/>
            </a:endParaRPr>
          </a:p>
        </p:txBody>
      </p:sp>
      <p:pic>
        <p:nvPicPr>
          <p:cNvPr id="3" name="Picture 2">
            <a:extLst>
              <a:ext uri="{FF2B5EF4-FFF2-40B4-BE49-F238E27FC236}">
                <a16:creationId xmlns:a16="http://schemas.microsoft.com/office/drawing/2014/main" id="{FC8A2182-D758-4457-A3E2-42922EBFAE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000" y="2660706"/>
            <a:ext cx="9042402" cy="5949894"/>
          </a:xfrm>
          <a:prstGeom prst="rect">
            <a:avLst/>
          </a:prstGeom>
          <a:ln>
            <a:noFill/>
          </a:ln>
          <a:effectLst>
            <a:outerShdw blurRad="50800" dist="38100" dir="2700000" algn="tl" rotWithShape="0">
              <a:prstClr val="black">
                <a:alpha val="40000"/>
              </a:prstClr>
            </a:outerShdw>
          </a:effectLst>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D:\Dropbox\GDC_Talk_2018\images\5479212.jpg"/>
          <p:cNvPicPr>
            <a:picLocks noChangeAspect="1" noChangeArrowheads="1"/>
          </p:cNvPicPr>
          <p:nvPr/>
        </p:nvPicPr>
        <p:blipFill>
          <a:blip r:embed="rId3" cstate="print"/>
          <a:srcRect/>
          <a:stretch>
            <a:fillRect/>
          </a:stretch>
        </p:blipFill>
        <p:spPr bwMode="auto">
          <a:xfrm>
            <a:off x="8982090" y="4520974"/>
            <a:ext cx="3138554" cy="3886200"/>
          </a:xfrm>
          <a:prstGeom prst="rect">
            <a:avLst/>
          </a:prstGeom>
          <a:noFill/>
          <a:ln>
            <a:solidFill>
              <a:schemeClr val="bg1"/>
            </a:solidFill>
          </a:ln>
          <a:effectLst>
            <a:outerShdw blurRad="50800" dist="38100" dir="2700000" algn="tl" rotWithShape="0">
              <a:prstClr val="black">
                <a:alpha val="40000"/>
              </a:prstClr>
            </a:outerShdw>
          </a:effectLst>
        </p:spPr>
      </p:pic>
      <p:sp>
        <p:nvSpPr>
          <p:cNvPr id="2" name="Click to edit Master text styles…"/>
          <p:cNvSpPr txBox="1">
            <a:spLocks/>
          </p:cNvSpPr>
          <p:nvPr/>
        </p:nvSpPr>
        <p:spPr>
          <a:xfrm>
            <a:off x="948266" y="1752599"/>
            <a:ext cx="14359467" cy="6341535"/>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ormAutofit/>
          </a:bodyPr>
          <a:lstStyle>
            <a:lvl1pPr marL="0" indent="0">
              <a:defRPr>
                <a:latin typeface="Arial"/>
                <a:ea typeface="Arial"/>
                <a:cs typeface="Arial"/>
                <a:sym typeface="Arial"/>
              </a:defRPr>
            </a:lvl1pPr>
            <a:lvl2pPr marL="957262" indent="-500062">
              <a:spcBef>
                <a:spcPts val="0"/>
              </a:spcBef>
              <a:defRPr sz="4200">
                <a:latin typeface="Arial"/>
                <a:ea typeface="Arial"/>
                <a:cs typeface="Arial"/>
                <a:sym typeface="Arial"/>
              </a:defRPr>
            </a:lvl2pPr>
            <a:lvl3pPr>
              <a:spcBef>
                <a:spcPts val="0"/>
              </a:spcBef>
              <a:defRPr sz="3400">
                <a:latin typeface="Arial"/>
                <a:ea typeface="Arial"/>
                <a:cs typeface="Arial"/>
                <a:sym typeface="Arial"/>
              </a:defRPr>
            </a:lvl3pPr>
            <a:lvl4pPr>
              <a:spcBef>
                <a:spcPts val="0"/>
              </a:spcBef>
              <a:defRPr sz="3200">
                <a:latin typeface="Arial"/>
                <a:ea typeface="Arial"/>
                <a:cs typeface="Arial"/>
                <a:sym typeface="Arial"/>
              </a:defRPr>
            </a:lvl4pPr>
            <a:lvl5pPr>
              <a:spcBef>
                <a:spcPts val="0"/>
              </a:spcBef>
              <a:defRPr sz="3200">
                <a:latin typeface="Arial"/>
                <a:ea typeface="Arial"/>
                <a:cs typeface="Arial"/>
                <a:sym typeface="Arial"/>
              </a:defRPr>
            </a:lvl5pPr>
          </a:lstStyle>
          <a:p>
            <a:pPr marL="0" marR="0" lvl="0" indent="0" algn="l" defTabSz="1625600" rtl="0" eaLnBrk="1" fontAlgn="auto" latinLnBrk="0" hangingPunct="1">
              <a:lnSpc>
                <a:spcPct val="100000"/>
              </a:lnSpc>
              <a:spcBef>
                <a:spcPts val="1100"/>
              </a:spcBef>
              <a:spcAft>
                <a:spcPts val="0"/>
              </a:spcAft>
              <a:buClr>
                <a:srgbClr val="000000"/>
              </a:buClr>
              <a:buSzPct val="75000"/>
              <a:buFont typeface="Verdana"/>
              <a:buChar char="●"/>
              <a:tabLst/>
              <a:defRPr/>
            </a:pPr>
            <a:endParaRPr kumimoji="0" lang="en-US" sz="3200" b="0"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itle"/>
          <p:cNvSpPr txBox="1">
            <a:spLocks/>
          </p:cNvSpPr>
          <p:nvPr/>
        </p:nvSpPr>
        <p:spPr>
          <a:xfrm>
            <a:off x="431800" y="1524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Who Am I?</a:t>
            </a:r>
          </a:p>
        </p:txBody>
      </p:sp>
      <p:pic>
        <p:nvPicPr>
          <p:cNvPr id="1026" name="Picture 2" descr="D:\Dropbox\GDC_Talk_2018\images\EAandRESacui.jpg"/>
          <p:cNvPicPr>
            <a:picLocks noChangeAspect="1" noChangeArrowheads="1"/>
          </p:cNvPicPr>
          <p:nvPr/>
        </p:nvPicPr>
        <p:blipFill>
          <a:blip r:embed="rId4" cstate="print"/>
          <a:srcRect/>
          <a:stretch>
            <a:fillRect/>
          </a:stretch>
        </p:blipFill>
        <p:spPr bwMode="auto">
          <a:xfrm>
            <a:off x="700477" y="7270460"/>
            <a:ext cx="3618882" cy="913526"/>
          </a:xfrm>
          <a:prstGeom prst="rect">
            <a:avLst/>
          </a:prstGeom>
          <a:noFill/>
          <a:effectLst>
            <a:outerShdw blurRad="50800" dist="38100" dir="2700000" algn="tl" rotWithShape="0">
              <a:prstClr val="black">
                <a:alpha val="40000"/>
              </a:prstClr>
            </a:outerShdw>
          </a:effectLst>
        </p:spPr>
      </p:pic>
      <p:pic>
        <p:nvPicPr>
          <p:cNvPr id="1027" name="Picture 3" descr="D:\Dropbox\GDC_Talk_2018\images\naughty-dog-2.jpg"/>
          <p:cNvPicPr>
            <a:picLocks noChangeAspect="1" noChangeArrowheads="1"/>
          </p:cNvPicPr>
          <p:nvPr/>
        </p:nvPicPr>
        <p:blipFill>
          <a:blip r:embed="rId5" cstate="print"/>
          <a:srcRect/>
          <a:stretch>
            <a:fillRect/>
          </a:stretch>
        </p:blipFill>
        <p:spPr bwMode="auto">
          <a:xfrm>
            <a:off x="2032000" y="5705707"/>
            <a:ext cx="4215775" cy="809429"/>
          </a:xfrm>
          <a:prstGeom prst="rect">
            <a:avLst/>
          </a:prstGeom>
          <a:noFill/>
          <a:effectLst>
            <a:outerShdw blurRad="50800" dist="38100" dir="2700000" algn="tl" rotWithShape="0">
              <a:prstClr val="black">
                <a:alpha val="40000"/>
              </a:prstClr>
            </a:outerShdw>
          </a:effectLst>
        </p:spPr>
      </p:pic>
      <p:pic>
        <p:nvPicPr>
          <p:cNvPr id="1028" name="Picture 4" descr="D:\Dropbox\GDC_Talk_2018\images\schell-games_RGB.png"/>
          <p:cNvPicPr>
            <a:picLocks noChangeAspect="1" noChangeArrowheads="1"/>
          </p:cNvPicPr>
          <p:nvPr/>
        </p:nvPicPr>
        <p:blipFill>
          <a:blip r:embed="rId6" cstate="print"/>
          <a:srcRect/>
          <a:stretch>
            <a:fillRect/>
          </a:stretch>
        </p:blipFill>
        <p:spPr bwMode="auto">
          <a:xfrm>
            <a:off x="4658025" y="6905279"/>
            <a:ext cx="875292" cy="1262394"/>
          </a:xfrm>
          <a:prstGeom prst="rect">
            <a:avLst/>
          </a:prstGeom>
          <a:noFill/>
          <a:effectLst>
            <a:outerShdw blurRad="50800" dist="38100" dir="2700000" algn="tl" rotWithShape="0">
              <a:prstClr val="black">
                <a:alpha val="40000"/>
              </a:prstClr>
            </a:outerShdw>
          </a:effectLst>
        </p:spPr>
      </p:pic>
      <p:pic>
        <p:nvPicPr>
          <p:cNvPr id="1029" name="Picture 5" descr="D:\Dropbox\GDC_Talk_2018\images\Zynga_logo.jpg"/>
          <p:cNvPicPr>
            <a:picLocks noChangeAspect="1" noChangeArrowheads="1"/>
          </p:cNvPicPr>
          <p:nvPr/>
        </p:nvPicPr>
        <p:blipFill>
          <a:blip r:embed="rId7" cstate="print"/>
          <a:srcRect/>
          <a:stretch>
            <a:fillRect/>
          </a:stretch>
        </p:blipFill>
        <p:spPr bwMode="auto">
          <a:xfrm>
            <a:off x="5871983" y="7117186"/>
            <a:ext cx="1167098" cy="1066800"/>
          </a:xfrm>
          <a:prstGeom prst="rect">
            <a:avLst/>
          </a:prstGeom>
          <a:noFill/>
          <a:effectLst>
            <a:outerShdw blurRad="50800" dist="38100" dir="2700000" algn="tl" rotWithShape="0">
              <a:prstClr val="black">
                <a:alpha val="40000"/>
              </a:prstClr>
            </a:outerShdw>
          </a:effectLst>
        </p:spPr>
      </p:pic>
      <p:pic>
        <p:nvPicPr>
          <p:cNvPr id="1031" name="Picture 7" descr="D:\Dropbox\GDC_Talk_2018\images\10255636.jpg"/>
          <p:cNvPicPr>
            <a:picLocks noChangeAspect="1" noChangeArrowheads="1"/>
          </p:cNvPicPr>
          <p:nvPr/>
        </p:nvPicPr>
        <p:blipFill>
          <a:blip r:embed="rId8" cstate="print"/>
          <a:srcRect/>
          <a:stretch>
            <a:fillRect/>
          </a:stretch>
        </p:blipFill>
        <p:spPr bwMode="auto">
          <a:xfrm>
            <a:off x="12578371" y="4544291"/>
            <a:ext cx="3068028" cy="3877037"/>
          </a:xfrm>
          <a:prstGeom prst="rect">
            <a:avLst/>
          </a:prstGeom>
          <a:noFill/>
          <a:ln>
            <a:solidFill>
              <a:schemeClr val="bg1"/>
            </a:solidFill>
          </a:ln>
          <a:effectLst>
            <a:outerShdw blurRad="50800" dist="38100" dir="2700000" algn="tl" rotWithShape="0">
              <a:prstClr val="black">
                <a:alpha val="40000"/>
              </a:prstClr>
            </a:outerShdw>
          </a:effectLst>
        </p:spPr>
      </p:pic>
      <p:pic>
        <p:nvPicPr>
          <p:cNvPr id="1032" name="Picture 8" descr="D:\Dropbox\GDC_Talk_2018\images\tll.jpg"/>
          <p:cNvPicPr>
            <a:picLocks noChangeAspect="1" noChangeArrowheads="1"/>
          </p:cNvPicPr>
          <p:nvPr/>
        </p:nvPicPr>
        <p:blipFill>
          <a:blip r:embed="rId9" cstate="print"/>
          <a:srcRect/>
          <a:stretch>
            <a:fillRect/>
          </a:stretch>
        </p:blipFill>
        <p:spPr bwMode="auto">
          <a:xfrm>
            <a:off x="11016271" y="362225"/>
            <a:ext cx="3124200" cy="3890268"/>
          </a:xfrm>
          <a:prstGeom prst="rect">
            <a:avLst/>
          </a:prstGeom>
          <a:noFill/>
          <a:ln>
            <a:solidFill>
              <a:schemeClr val="bg1"/>
            </a:solidFill>
          </a:ln>
          <a:effectLst>
            <a:outerShdw blurRad="50800" dist="38100" dir="2700000" algn="tl" rotWithShape="0">
              <a:prstClr val="black">
                <a:alpha val="40000"/>
              </a:prstClr>
            </a:outerShdw>
          </a:effectLst>
        </p:spPr>
      </p:pic>
      <p:sp>
        <p:nvSpPr>
          <p:cNvPr id="11" name="TextBox 10"/>
          <p:cNvSpPr txBox="1"/>
          <p:nvPr/>
        </p:nvSpPr>
        <p:spPr>
          <a:xfrm>
            <a:off x="609600" y="1452255"/>
            <a:ext cx="6635856" cy="205697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50000"/>
              </a:lnSpc>
              <a:spcBef>
                <a:spcPts val="0"/>
              </a:spcBef>
              <a:spcAft>
                <a:spcPts val="0"/>
              </a:spcAft>
              <a:buClrTx/>
              <a:buSzTx/>
              <a:buFontTx/>
              <a:buNone/>
              <a:tabLst/>
            </a:pPr>
            <a:r>
              <a:rPr kumimoji="0" lang="en-US" sz="5400" b="1" i="0" u="none" strike="noStrike" cap="none" spc="0" normalizeH="0" baseline="0" dirty="0">
                <a:ln>
                  <a:noFill/>
                </a:ln>
                <a:solidFill>
                  <a:schemeClr val="tx1">
                    <a:lumMod val="60000"/>
                    <a:lumOff val="40000"/>
                  </a:schemeClr>
                </a:solidFill>
                <a:effectLst>
                  <a:outerShdw blurRad="38100" dist="38100" dir="2700000" algn="tl">
                    <a:srgbClr val="000000">
                      <a:alpha val="43137"/>
                    </a:srgbClr>
                  </a:outerShdw>
                </a:effectLst>
                <a:uFillTx/>
                <a:latin typeface="+mj-lt"/>
                <a:ea typeface="+mj-ea"/>
                <a:cs typeface="+mj-cs"/>
                <a:sym typeface="Verdana"/>
              </a:rPr>
              <a:t>David</a:t>
            </a:r>
            <a:r>
              <a:rPr kumimoji="0" lang="en-US" sz="5400" b="0" i="0" u="none" strike="noStrike" cap="none" spc="0" normalizeH="0" baseline="0" dirty="0">
                <a:ln>
                  <a:noFill/>
                </a:ln>
                <a:solidFill>
                  <a:schemeClr val="tx1">
                    <a:lumMod val="60000"/>
                    <a:lumOff val="40000"/>
                  </a:schemeClr>
                </a:solidFill>
                <a:effectLst>
                  <a:outerShdw blurRad="38100" dist="38100" dir="2700000" algn="tl">
                    <a:srgbClr val="000000">
                      <a:alpha val="43137"/>
                    </a:srgbClr>
                  </a:outerShdw>
                </a:effectLst>
                <a:uFillTx/>
                <a:latin typeface="+mj-lt"/>
                <a:ea typeface="+mj-ea"/>
                <a:cs typeface="+mj-cs"/>
                <a:sym typeface="Verdana"/>
              </a:rPr>
              <a:t> </a:t>
            </a:r>
            <a:r>
              <a:rPr kumimoji="0" lang="en-US" sz="5400" b="1" i="0" u="none" strike="noStrike" cap="none" spc="0" normalizeH="0" baseline="0" dirty="0">
                <a:ln>
                  <a:noFill/>
                </a:ln>
                <a:solidFill>
                  <a:schemeClr val="tx1">
                    <a:lumMod val="60000"/>
                    <a:lumOff val="40000"/>
                  </a:schemeClr>
                </a:solidFill>
                <a:effectLst>
                  <a:outerShdw blurRad="38100" dist="38100" dir="2700000" algn="tl">
                    <a:srgbClr val="000000">
                      <a:alpha val="43137"/>
                    </a:srgbClr>
                  </a:outerShdw>
                </a:effectLst>
                <a:uFillTx/>
                <a:latin typeface="+mj-lt"/>
                <a:ea typeface="+mj-ea"/>
                <a:cs typeface="+mj-cs"/>
                <a:sym typeface="Verdana"/>
              </a:rPr>
              <a:t>Shaver</a:t>
            </a:r>
          </a:p>
          <a:p>
            <a:pPr marL="0" marR="0" indent="0" algn="l" defTabSz="1625600" rtl="0" fontAlgn="auto" latinLnBrk="0" hangingPunct="0">
              <a:lnSpc>
                <a:spcPct val="100000"/>
              </a:lnSpc>
              <a:spcBef>
                <a:spcPts val="0"/>
              </a:spcBef>
              <a:spcAft>
                <a:spcPts val="0"/>
              </a:spcAft>
              <a:buClrTx/>
              <a:buSzTx/>
              <a:buFontTx/>
              <a:buNone/>
              <a:tabLst/>
            </a:pPr>
            <a:r>
              <a:rPr lang="en-US" dirty="0">
                <a:solidFill>
                  <a:schemeClr val="tx1">
                    <a:lumMod val="60000"/>
                    <a:lumOff val="40000"/>
                  </a:schemeClr>
                </a:solidFill>
                <a:effectLst>
                  <a:outerShdw blurRad="38100" dist="38100" dir="2700000" algn="tl">
                    <a:srgbClr val="000000">
                      <a:alpha val="43137"/>
                    </a:srgbClr>
                  </a:outerShdw>
                </a:effectLst>
              </a:rPr>
              <a:t>     @DavidShaver</a:t>
            </a:r>
            <a:endParaRPr kumimoji="0" lang="en-US" sz="4200" b="0" i="0" u="none" strike="noStrike" cap="none" spc="0" normalizeH="0" baseline="0" dirty="0">
              <a:ln>
                <a:noFill/>
              </a:ln>
              <a:solidFill>
                <a:schemeClr val="tx1">
                  <a:lumMod val="60000"/>
                  <a:lumOff val="40000"/>
                </a:schemeClr>
              </a:solidFill>
              <a:effectLst>
                <a:outerShdw blurRad="38100" dist="38100" dir="2700000" algn="tl">
                  <a:srgbClr val="000000">
                    <a:alpha val="43137"/>
                  </a:srgbClr>
                </a:outerShdw>
              </a:effectLst>
              <a:uFillTx/>
              <a:sym typeface="Verdana"/>
            </a:endParaRPr>
          </a:p>
        </p:txBody>
      </p:sp>
      <p:pic>
        <p:nvPicPr>
          <p:cNvPr id="12" name="Picture 4" descr="https://upload.wikimedia.org/wikipedia/de/thumb/9/9f/Twitter_bird_logo_2012.svg/1259px-Twitter_bird_logo_2012.svg.png">
            <a:extLst>
              <a:ext uri="{FF2B5EF4-FFF2-40B4-BE49-F238E27FC236}">
                <a16:creationId xmlns:a16="http://schemas.microsoft.com/office/drawing/2014/main" id="{D66F97CA-C273-420C-BC68-8E9104173AE9}"/>
              </a:ext>
            </a:extLst>
          </p:cNvPr>
          <p:cNvPicPr>
            <a:picLocks noChangeAspect="1" noChangeArrowheads="1"/>
          </p:cNvPicPr>
          <p:nvPr/>
        </p:nvPicPr>
        <p:blipFill>
          <a:blip r:embed="rId10" cstate="print"/>
          <a:srcRect/>
          <a:stretch>
            <a:fillRect/>
          </a:stretch>
        </p:blipFill>
        <p:spPr bwMode="auto">
          <a:xfrm>
            <a:off x="696484" y="2822462"/>
            <a:ext cx="835855" cy="679837"/>
          </a:xfrm>
          <a:prstGeom prst="rect">
            <a:avLst/>
          </a:prstGeom>
          <a:noFill/>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Overview</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extBox 2"/>
          <p:cNvSpPr txBox="1"/>
          <p:nvPr/>
        </p:nvSpPr>
        <p:spPr>
          <a:xfrm>
            <a:off x="889000" y="1752600"/>
            <a:ext cx="9650717" cy="33957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lvl="2">
              <a:buFont typeface="Arial" pitchFamily="34" charset="0"/>
              <a:buChar char="•"/>
            </a:pPr>
            <a:r>
              <a:rPr lang="en-US" dirty="0">
                <a:solidFill>
                  <a:schemeClr val="bg1"/>
                </a:solidFill>
                <a:effectLst>
                  <a:outerShdw blurRad="38100" dist="38100" dir="2700000" algn="tl">
                    <a:srgbClr val="000000">
                      <a:alpha val="43137"/>
                    </a:srgbClr>
                  </a:outerShdw>
                </a:effectLst>
              </a:rPr>
              <a:t>Terminology</a:t>
            </a:r>
          </a:p>
          <a:p>
            <a:pPr lvl="2">
              <a:buFont typeface="Arial" pitchFamily="34" charset="0"/>
              <a:buChar char="•"/>
            </a:pPr>
            <a:r>
              <a:rPr lang="en-US" dirty="0">
                <a:solidFill>
                  <a:schemeClr val="bg1"/>
                </a:solidFill>
                <a:effectLst>
                  <a:outerShdw blurRad="38100" dist="38100" dir="2700000" algn="tl">
                    <a:srgbClr val="000000">
                      <a:alpha val="43137"/>
                    </a:srgbClr>
                  </a:outerShdw>
                </a:effectLst>
              </a:rPr>
              <a:t>Blockmesh Guidance Principles!</a:t>
            </a:r>
          </a:p>
          <a:p>
            <a:pPr lvl="2">
              <a:buFont typeface="Arial" pitchFamily="34" charset="0"/>
              <a:buChar char="•"/>
            </a:pPr>
            <a:r>
              <a:rPr lang="en-US" dirty="0">
                <a:solidFill>
                  <a:schemeClr val="bg1"/>
                </a:solidFill>
                <a:effectLst>
                  <a:outerShdw blurRad="38100" dist="38100" dir="2700000" algn="tl">
                    <a:srgbClr val="000000">
                      <a:alpha val="43137"/>
                    </a:srgbClr>
                  </a:outerShdw>
                </a:effectLst>
              </a:rPr>
              <a:t>Bonus Tips!</a:t>
            </a:r>
          </a:p>
          <a:p>
            <a:pPr lvl="2">
              <a:buFont typeface="Arial" pitchFamily="34" charset="0"/>
              <a:buChar char="•"/>
            </a:pPr>
            <a:r>
              <a:rPr lang="en-US" dirty="0">
                <a:solidFill>
                  <a:schemeClr val="bg1"/>
                </a:solidFill>
                <a:effectLst>
                  <a:outerShdw blurRad="38100" dist="38100" dir="2700000" algn="tl">
                    <a:srgbClr val="000000">
                      <a:alpha val="43137"/>
                    </a:srgbClr>
                  </a:outerShdw>
                </a:effectLst>
              </a:rPr>
              <a:t>Wrapping Up</a:t>
            </a:r>
          </a:p>
          <a:p>
            <a:pPr lvl="2">
              <a:buFont typeface="Arial" pitchFamily="34" charset="0"/>
              <a:buChar char="•"/>
            </a:pPr>
            <a:endParaRPr lang="en-US"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93248958"/>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5594350" y="3505200"/>
            <a:ext cx="5067300" cy="213360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Terminology</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92CC23-C4BE-4D38-A0E6-7BE88CFB25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9050" y="0"/>
            <a:ext cx="7535950" cy="9144000"/>
          </a:xfrm>
          <a:prstGeom prst="rect">
            <a:avLst/>
          </a:prstGeom>
        </p:spPr>
      </p:pic>
      <p:sp>
        <p:nvSpPr>
          <p:cNvPr id="2" name="Title"/>
          <p:cNvSpPr txBox="1">
            <a:spLocks/>
          </p:cNvSpPr>
          <p:nvPr/>
        </p:nvSpPr>
        <p:spPr>
          <a:xfrm>
            <a:off x="889000" y="228600"/>
            <a:ext cx="5867400" cy="373380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effectLst>
                  <a:outerShdw blurRad="38100" dist="38100" dir="2700000" algn="tl">
                    <a:srgbClr val="000000">
                      <a:alpha val="43137"/>
                    </a:srgbClr>
                  </a:outerShdw>
                </a:effectLst>
                <a:latin typeface="Arial"/>
                <a:ea typeface="Arial"/>
                <a:cs typeface="Arial"/>
                <a:sym typeface="Arial"/>
              </a:rPr>
              <a:t>What is “Blockmesh?”</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8" name="TextBox 7"/>
          <p:cNvSpPr txBox="1"/>
          <p:nvPr/>
        </p:nvSpPr>
        <p:spPr>
          <a:xfrm>
            <a:off x="889000" y="1524000"/>
            <a:ext cx="14935200" cy="10874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50000"/>
              </a:lnSpc>
              <a:spcBef>
                <a:spcPts val="0"/>
              </a:spcBef>
              <a:spcAft>
                <a:spcPts val="0"/>
              </a:spcAft>
              <a:buClrTx/>
              <a:buSzTx/>
              <a:buFont typeface="Arial" panose="020B0604020202020204" pitchFamily="34" charset="0"/>
              <a:buChar char="•"/>
              <a:tabLst/>
            </a:pPr>
            <a:r>
              <a:rPr kumimoji="0" lang="en-US" sz="4000" b="1" i="0" u="sng" strike="noStrike" cap="none" spc="0" normalizeH="0" baseline="0" dirty="0">
                <a:ln>
                  <a:noFill/>
                </a:ln>
                <a:solidFill>
                  <a:schemeClr val="bg1"/>
                </a:solidFill>
                <a:effectLst>
                  <a:outerShdw blurRad="38100" dist="38100" dir="2700000" algn="tl">
                    <a:srgbClr val="000000">
                      <a:alpha val="43137"/>
                    </a:srgbClr>
                  </a:outerShdw>
                </a:effectLst>
                <a:uFillTx/>
                <a:latin typeface="+mj-lt"/>
                <a:ea typeface="+mj-ea"/>
                <a:cs typeface="+mj-cs"/>
                <a:sym typeface="Verdana"/>
              </a:rPr>
              <a:t>Blockmesh</a:t>
            </a:r>
            <a:r>
              <a:rPr kumimoji="0" lang="en-US" sz="4000" b="0" i="0" u="none" strike="noStrike" cap="none" spc="0" normalizeH="0" baseline="0" dirty="0">
                <a:ln>
                  <a:noFill/>
                </a:ln>
                <a:solidFill>
                  <a:schemeClr val="bg1"/>
                </a:solidFill>
                <a:effectLst>
                  <a:outerShdw blurRad="38100" dist="38100" dir="2700000" algn="tl">
                    <a:srgbClr val="000000">
                      <a:alpha val="43137"/>
                    </a:srgbClr>
                  </a:outerShdw>
                </a:effectLst>
                <a:uFillTx/>
                <a:latin typeface="+mj-lt"/>
                <a:ea typeface="+mj-ea"/>
                <a:cs typeface="+mj-cs"/>
                <a:sym typeface="Verdana"/>
              </a:rPr>
              <a:t> = Greybox = Whitebox, etc.</a:t>
            </a:r>
          </a:p>
        </p:txBody>
      </p:sp>
      <p:pic>
        <p:nvPicPr>
          <p:cNvPr id="5" name="Picture 2" descr="http://3.bp.blogspot.com/-QgHrs3IfxE4/UF-fct2sQHI/AAAAAAAAALI/lOKMZU3vfh8/s1600/dbrowne_greybox_beauty3.jpg">
            <a:extLst>
              <a:ext uri="{FF2B5EF4-FFF2-40B4-BE49-F238E27FC236}">
                <a16:creationId xmlns:a16="http://schemas.microsoft.com/office/drawing/2014/main" id="{7777F0B0-97FF-4A6D-A68B-A55B0B98417B}"/>
              </a:ext>
            </a:extLst>
          </p:cNvPr>
          <p:cNvPicPr>
            <a:picLocks noChangeAspect="1" noChangeArrowheads="1"/>
          </p:cNvPicPr>
          <p:nvPr/>
        </p:nvPicPr>
        <p:blipFill>
          <a:blip r:embed="rId3" cstate="print"/>
          <a:srcRect/>
          <a:stretch>
            <a:fillRect/>
          </a:stretch>
        </p:blipFill>
        <p:spPr bwMode="auto">
          <a:xfrm>
            <a:off x="905510" y="4090315"/>
            <a:ext cx="6989899" cy="3962400"/>
          </a:xfrm>
          <a:prstGeom prst="rect">
            <a:avLst/>
          </a:prstGeom>
          <a:noFill/>
          <a:ln w="28575">
            <a:solidFill>
              <a:srgbClr val="FF0000"/>
            </a:solidFill>
          </a:ln>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effectLst>
                  <a:outerShdw blurRad="38100" dist="38100" dir="2700000" algn="tl">
                    <a:srgbClr val="000000">
                      <a:alpha val="43137"/>
                    </a:srgbClr>
                  </a:outerShdw>
                </a:effectLst>
                <a:latin typeface="Arial"/>
                <a:ea typeface="Arial"/>
                <a:cs typeface="Arial"/>
                <a:sym typeface="Arial"/>
              </a:rPr>
              <a:t>What is “Blockmesh</a:t>
            </a: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pic>
        <p:nvPicPr>
          <p:cNvPr id="2050" name="Picture 2" descr="http://3.bp.blogspot.com/-QgHrs3IfxE4/UF-fct2sQHI/AAAAAAAAALI/lOKMZU3vfh8/s1600/dbrowne_greybox_beauty3.jpg"/>
          <p:cNvPicPr>
            <a:picLocks noChangeAspect="1" noChangeArrowheads="1"/>
          </p:cNvPicPr>
          <p:nvPr/>
        </p:nvPicPr>
        <p:blipFill>
          <a:blip r:embed="rId3" cstate="print"/>
          <a:srcRect/>
          <a:stretch>
            <a:fillRect/>
          </a:stretch>
        </p:blipFill>
        <p:spPr bwMode="auto">
          <a:xfrm>
            <a:off x="905510" y="4090315"/>
            <a:ext cx="6989899" cy="3962400"/>
          </a:xfrm>
          <a:prstGeom prst="rect">
            <a:avLst/>
          </a:prstGeom>
          <a:noFill/>
          <a:ln w="28575">
            <a:solidFill>
              <a:srgbClr val="FF0000"/>
            </a:solidFill>
          </a:ln>
        </p:spPr>
      </p:pic>
      <p:pic>
        <p:nvPicPr>
          <p:cNvPr id="2052" name="Picture 4" descr="https://cdn.vox-cdn.com/thumbor/jhrAB0FeXRXgH8cdksDH_q3ILf8=/0x0:1920x1080/1200x800/filters:focal(807x387:1113x693)/cdn.vox-cdn.com/uploads/chorus_image/image/56968681/DLE9KMgV4AAnRx1.0.jpg"/>
          <p:cNvPicPr>
            <a:picLocks noChangeAspect="1" noChangeArrowheads="1"/>
          </p:cNvPicPr>
          <p:nvPr/>
        </p:nvPicPr>
        <p:blipFill>
          <a:blip r:embed="rId4" cstate="print"/>
          <a:srcRect/>
          <a:stretch>
            <a:fillRect/>
          </a:stretch>
        </p:blipFill>
        <p:spPr bwMode="auto">
          <a:xfrm>
            <a:off x="8677910" y="4038600"/>
            <a:ext cx="6896100" cy="3962400"/>
          </a:xfrm>
          <a:prstGeom prst="rect">
            <a:avLst/>
          </a:prstGeom>
          <a:noFill/>
          <a:ln w="28575">
            <a:solidFill>
              <a:srgbClr val="FF0000"/>
            </a:solidFill>
          </a:ln>
        </p:spPr>
      </p:pic>
      <p:sp>
        <p:nvSpPr>
          <p:cNvPr id="8" name="TextBox 7"/>
          <p:cNvSpPr txBox="1"/>
          <p:nvPr/>
        </p:nvSpPr>
        <p:spPr>
          <a:xfrm>
            <a:off x="889000" y="1524000"/>
            <a:ext cx="14935200" cy="29341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50000"/>
              </a:lnSpc>
              <a:spcBef>
                <a:spcPts val="0"/>
              </a:spcBef>
              <a:spcAft>
                <a:spcPts val="0"/>
              </a:spcAft>
              <a:buClrTx/>
              <a:buSzTx/>
              <a:buFont typeface="Arial" panose="020B0604020202020204" pitchFamily="34" charset="0"/>
              <a:buChar char="•"/>
              <a:tabLst/>
            </a:pPr>
            <a:r>
              <a:rPr kumimoji="0" lang="en-US" sz="4000" b="1" i="0" u="sng" strike="noStrike" cap="none" spc="0" normalizeH="0" baseline="0" dirty="0">
                <a:ln>
                  <a:noFill/>
                </a:ln>
                <a:solidFill>
                  <a:schemeClr val="bg1"/>
                </a:solidFill>
                <a:effectLst>
                  <a:outerShdw blurRad="38100" dist="38100" dir="2700000" algn="tl">
                    <a:srgbClr val="000000">
                      <a:alpha val="43137"/>
                    </a:srgbClr>
                  </a:outerShdw>
                </a:effectLst>
                <a:uFillTx/>
                <a:latin typeface="+mj-lt"/>
                <a:ea typeface="+mj-ea"/>
                <a:cs typeface="+mj-cs"/>
                <a:sym typeface="Verdana"/>
              </a:rPr>
              <a:t>Blockmesh</a:t>
            </a:r>
            <a:r>
              <a:rPr kumimoji="0" lang="en-US" sz="4000" b="0" i="0" u="none" strike="noStrike" cap="none" spc="0" normalizeH="0" baseline="0" dirty="0">
                <a:ln>
                  <a:noFill/>
                </a:ln>
                <a:solidFill>
                  <a:schemeClr val="bg1"/>
                </a:solidFill>
                <a:effectLst>
                  <a:outerShdw blurRad="38100" dist="38100" dir="2700000" algn="tl">
                    <a:srgbClr val="000000">
                      <a:alpha val="43137"/>
                    </a:srgbClr>
                  </a:outerShdw>
                </a:effectLst>
                <a:uFillTx/>
                <a:latin typeface="+mj-lt"/>
                <a:ea typeface="+mj-ea"/>
                <a:cs typeface="+mj-cs"/>
                <a:sym typeface="Verdana"/>
              </a:rPr>
              <a:t> = Greybox = Whitebox, etc.</a:t>
            </a:r>
          </a:p>
          <a:p>
            <a:pPr marL="571500" marR="0" indent="-571500" algn="l" defTabSz="1625600" rtl="0" fontAlgn="auto" latinLnBrk="0" hangingPunct="0">
              <a:lnSpc>
                <a:spcPct val="150000"/>
              </a:lnSpc>
              <a:spcBef>
                <a:spcPts val="0"/>
              </a:spcBef>
              <a:spcAft>
                <a:spcPts val="0"/>
              </a:spcAft>
              <a:buClrTx/>
              <a:buSzTx/>
              <a:buFont typeface="Arial" panose="020B0604020202020204" pitchFamily="34" charset="0"/>
              <a:buChar char="•"/>
              <a:tabLst/>
            </a:pPr>
            <a:r>
              <a:rPr lang="en-US" sz="4000" dirty="0">
                <a:solidFill>
                  <a:schemeClr val="bg1"/>
                </a:solidFill>
                <a:effectLst>
                  <a:outerShdw blurRad="38100" dist="38100" dir="2700000" algn="tl">
                    <a:srgbClr val="000000">
                      <a:alpha val="43137"/>
                    </a:srgbClr>
                  </a:outerShdw>
                </a:effectLst>
              </a:rPr>
              <a:t>Greybox and Whitebox imply a single color – not ideal!</a:t>
            </a:r>
          </a:p>
          <a:p>
            <a:pPr marL="0" marR="0" indent="0" algn="l" defTabSz="1625600" rtl="0" fontAlgn="auto" latinLnBrk="0" hangingPunct="0">
              <a:lnSpc>
                <a:spcPct val="150000"/>
              </a:lnSpc>
              <a:spcBef>
                <a:spcPts val="0"/>
              </a:spcBef>
              <a:spcAft>
                <a:spcPts val="0"/>
              </a:spcAft>
              <a:buClrTx/>
              <a:buSzTx/>
              <a:buFont typeface="Arial" pitchFamily="34" charset="0"/>
              <a:buChar char="•"/>
              <a:tabLst/>
            </a:pPr>
            <a:endParaRPr lang="en-US" sz="4000" dirty="0">
              <a:solidFill>
                <a:schemeClr val="bg1"/>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C99CC6FF-34D4-4D0A-9C4B-77DED30C2126}"/>
              </a:ext>
            </a:extLst>
          </p:cNvPr>
          <p:cNvSpPr txBox="1"/>
          <p:nvPr/>
        </p:nvSpPr>
        <p:spPr>
          <a:xfrm>
            <a:off x="12271061" y="7529078"/>
            <a:ext cx="3233897"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0" u="none" strike="noStrike" cap="none" spc="0" normalizeH="0" baseline="0" dirty="0">
                <a:ln>
                  <a:noFill/>
                </a:ln>
                <a:solidFill>
                  <a:schemeClr val="bg1"/>
                </a:solidFill>
                <a:effectLst/>
                <a:uFillTx/>
                <a:latin typeface="+mj-lt"/>
                <a:ea typeface="+mj-ea"/>
                <a:cs typeface="+mj-cs"/>
                <a:sym typeface="Verdana"/>
              </a:rPr>
              <a:t>Designer: Emilia Schatz</a:t>
            </a:r>
          </a:p>
        </p:txBody>
      </p:sp>
    </p:spTree>
    <p:extLst>
      <p:ext uri="{BB962C8B-B14F-4D97-AF65-F5344CB8AC3E}">
        <p14:creationId xmlns:p14="http://schemas.microsoft.com/office/powerpoint/2010/main" val="1571170171"/>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Level Design Pipeline</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pic>
        <p:nvPicPr>
          <p:cNvPr id="7" name="Picture 6">
            <a:extLst>
              <a:ext uri="{FF2B5EF4-FFF2-40B4-BE49-F238E27FC236}">
                <a16:creationId xmlns:a16="http://schemas.microsoft.com/office/drawing/2014/main" id="{942F1563-E99F-44DE-85B4-2BBD136557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00" y="1524000"/>
            <a:ext cx="13335000" cy="6753225"/>
          </a:xfrm>
          <a:prstGeom prst="rect">
            <a:avLst/>
          </a:prstGeom>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Level Design Pipeline</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pic>
        <p:nvPicPr>
          <p:cNvPr id="7" name="Picture 6">
            <a:extLst>
              <a:ext uri="{FF2B5EF4-FFF2-40B4-BE49-F238E27FC236}">
                <a16:creationId xmlns:a16="http://schemas.microsoft.com/office/drawing/2014/main" id="{942F1563-E99F-44DE-85B4-2BBD136557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00" y="1524000"/>
            <a:ext cx="13335000" cy="6753225"/>
          </a:xfrm>
          <a:prstGeom prst="rect">
            <a:avLst/>
          </a:prstGeom>
        </p:spPr>
      </p:pic>
      <p:sp>
        <p:nvSpPr>
          <p:cNvPr id="3" name="TextBox 2">
            <a:extLst>
              <a:ext uri="{FF2B5EF4-FFF2-40B4-BE49-F238E27FC236}">
                <a16:creationId xmlns:a16="http://schemas.microsoft.com/office/drawing/2014/main" id="{C3D36EB3-B8B5-4B88-86F3-46E655C13070}"/>
              </a:ext>
            </a:extLst>
          </p:cNvPr>
          <p:cNvSpPr txBox="1"/>
          <p:nvPr/>
        </p:nvSpPr>
        <p:spPr>
          <a:xfrm>
            <a:off x="1574800" y="4800600"/>
            <a:ext cx="4458591" cy="2626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Environment Type</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Time of Day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Location in Story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Available Character Abilities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Enemy Types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etc.</a:t>
            </a:r>
            <a:br>
              <a:rPr lang="en-US" sz="2000" dirty="0">
                <a:solidFill>
                  <a:srgbClr val="080808"/>
                </a:solidFill>
              </a:rPr>
            </a:br>
            <a:endParaRPr lang="en-US" sz="2000" dirty="0">
              <a:solidFill>
                <a:srgbClr val="080808"/>
              </a:solidFill>
            </a:endParaRP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Gameplay and </a:t>
            </a:r>
            <a:r>
              <a:rPr lang="en-US" sz="2000" dirty="0">
                <a:solidFill>
                  <a:srgbClr val="080808"/>
                </a:solidFill>
              </a:rPr>
              <a:t>N</a:t>
            </a:r>
            <a:r>
              <a:rPr kumimoji="0" lang="en-US" sz="2000" b="0" i="0" u="none" strike="noStrike" cap="none" spc="0" normalizeH="0" baseline="0" dirty="0">
                <a:ln>
                  <a:noFill/>
                </a:ln>
                <a:solidFill>
                  <a:srgbClr val="080808"/>
                </a:solidFill>
                <a:effectLst/>
                <a:uFillTx/>
                <a:latin typeface="+mj-lt"/>
                <a:ea typeface="+mj-ea"/>
                <a:cs typeface="+mj-cs"/>
                <a:sym typeface="Verdana"/>
              </a:rPr>
              <a:t>arrative </a:t>
            </a:r>
            <a:r>
              <a:rPr lang="en-US" sz="2000" dirty="0">
                <a:solidFill>
                  <a:srgbClr val="080808"/>
                </a:solidFill>
              </a:rPr>
              <a:t>Beats</a:t>
            </a:r>
            <a:endParaRPr kumimoji="0" lang="en-US" sz="2000" b="0" i="0" u="none" strike="noStrike" cap="none" spc="0" normalizeH="0" baseline="0" dirty="0">
              <a:ln>
                <a:noFill/>
              </a:ln>
              <a:solidFill>
                <a:srgbClr val="080808"/>
              </a:solidFill>
              <a:effectLst/>
              <a:uFillTx/>
              <a:latin typeface="+mj-lt"/>
              <a:ea typeface="+mj-ea"/>
              <a:cs typeface="+mj-cs"/>
              <a:sym typeface="Verdana"/>
            </a:endParaRPr>
          </a:p>
        </p:txBody>
      </p:sp>
    </p:spTree>
    <p:extLst>
      <p:ext uri="{BB962C8B-B14F-4D97-AF65-F5344CB8AC3E}">
        <p14:creationId xmlns:p14="http://schemas.microsoft.com/office/powerpoint/2010/main" val="3178776597"/>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Level Design Pipeline</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pic>
        <p:nvPicPr>
          <p:cNvPr id="4" name="Picture 3">
            <a:extLst>
              <a:ext uri="{FF2B5EF4-FFF2-40B4-BE49-F238E27FC236}">
                <a16:creationId xmlns:a16="http://schemas.microsoft.com/office/drawing/2014/main" id="{3C6B1519-4F12-46CA-88A2-D3BDFCE73B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00" y="1524000"/>
            <a:ext cx="13335000" cy="6753225"/>
          </a:xfrm>
          <a:prstGeom prst="rect">
            <a:avLst/>
          </a:prstGeom>
        </p:spPr>
      </p:pic>
      <p:sp>
        <p:nvSpPr>
          <p:cNvPr id="5" name="TextBox 4">
            <a:extLst>
              <a:ext uri="{FF2B5EF4-FFF2-40B4-BE49-F238E27FC236}">
                <a16:creationId xmlns:a16="http://schemas.microsoft.com/office/drawing/2014/main" id="{E4319150-5E4B-4B8B-A7F1-FB40E2A85DC9}"/>
              </a:ext>
            </a:extLst>
          </p:cNvPr>
          <p:cNvSpPr txBox="1"/>
          <p:nvPr/>
        </p:nvSpPr>
        <p:spPr>
          <a:xfrm>
            <a:off x="1574800" y="4800600"/>
            <a:ext cx="4458591" cy="2626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Environment Type</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Time of Day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Location in Story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Available Character Abilities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Enemy Types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etc.</a:t>
            </a:r>
            <a:br>
              <a:rPr lang="en-US" sz="2000" dirty="0">
                <a:solidFill>
                  <a:srgbClr val="080808"/>
                </a:solidFill>
              </a:rPr>
            </a:br>
            <a:endParaRPr lang="en-US" sz="2000" dirty="0">
              <a:solidFill>
                <a:srgbClr val="080808"/>
              </a:solidFill>
            </a:endParaRP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Gameplay and </a:t>
            </a:r>
            <a:r>
              <a:rPr lang="en-US" sz="2000" dirty="0">
                <a:solidFill>
                  <a:srgbClr val="080808"/>
                </a:solidFill>
              </a:rPr>
              <a:t>N</a:t>
            </a:r>
            <a:r>
              <a:rPr kumimoji="0" lang="en-US" sz="2000" b="0" i="0" u="none" strike="noStrike" cap="none" spc="0" normalizeH="0" baseline="0" dirty="0">
                <a:ln>
                  <a:noFill/>
                </a:ln>
                <a:solidFill>
                  <a:srgbClr val="080808"/>
                </a:solidFill>
                <a:effectLst/>
                <a:uFillTx/>
                <a:latin typeface="+mj-lt"/>
                <a:ea typeface="+mj-ea"/>
                <a:cs typeface="+mj-cs"/>
                <a:sym typeface="Verdana"/>
              </a:rPr>
              <a:t>arrative </a:t>
            </a:r>
            <a:r>
              <a:rPr lang="en-US" sz="2000" dirty="0">
                <a:solidFill>
                  <a:srgbClr val="080808"/>
                </a:solidFill>
              </a:rPr>
              <a:t>Beats</a:t>
            </a:r>
            <a:endParaRPr kumimoji="0" lang="en-US" sz="2000" b="0" i="0" u="none" strike="noStrike" cap="none" spc="0" normalizeH="0" baseline="0" dirty="0">
              <a:ln>
                <a:noFill/>
              </a:ln>
              <a:solidFill>
                <a:srgbClr val="080808"/>
              </a:solidFill>
              <a:effectLst/>
              <a:uFillTx/>
              <a:latin typeface="+mj-lt"/>
              <a:ea typeface="+mj-ea"/>
              <a:cs typeface="+mj-cs"/>
              <a:sym typeface="Verdana"/>
            </a:endParaRPr>
          </a:p>
        </p:txBody>
      </p:sp>
    </p:spTree>
    <p:extLst>
      <p:ext uri="{BB962C8B-B14F-4D97-AF65-F5344CB8AC3E}">
        <p14:creationId xmlns:p14="http://schemas.microsoft.com/office/powerpoint/2010/main" val="656273877"/>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BEAFC9-C0A1-4546-9E9D-2B87CB8549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00" y="1523999"/>
            <a:ext cx="13335000" cy="6753225"/>
          </a:xfrm>
          <a:prstGeom prst="rect">
            <a:avLst/>
          </a:prstGeom>
        </p:spPr>
      </p:pic>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Level Design Pipeline</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5" name="TextBox 4">
            <a:extLst>
              <a:ext uri="{FF2B5EF4-FFF2-40B4-BE49-F238E27FC236}">
                <a16:creationId xmlns:a16="http://schemas.microsoft.com/office/drawing/2014/main" id="{6335D88A-DE7E-4217-B074-D1933C7C5D42}"/>
              </a:ext>
            </a:extLst>
          </p:cNvPr>
          <p:cNvSpPr txBox="1"/>
          <p:nvPr/>
        </p:nvSpPr>
        <p:spPr>
          <a:xfrm>
            <a:off x="1574800" y="4800600"/>
            <a:ext cx="4458591" cy="2626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Environment Type</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Time of Day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Location in Story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Available Character Abilities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Enemy Types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etc.</a:t>
            </a:r>
            <a:br>
              <a:rPr lang="en-US" sz="2000" dirty="0">
                <a:solidFill>
                  <a:srgbClr val="080808"/>
                </a:solidFill>
              </a:rPr>
            </a:br>
            <a:endParaRPr lang="en-US" sz="2000" dirty="0">
              <a:solidFill>
                <a:srgbClr val="080808"/>
              </a:solidFill>
            </a:endParaRP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Gameplay and </a:t>
            </a:r>
            <a:r>
              <a:rPr lang="en-US" sz="2000" dirty="0">
                <a:solidFill>
                  <a:srgbClr val="080808"/>
                </a:solidFill>
              </a:rPr>
              <a:t>N</a:t>
            </a:r>
            <a:r>
              <a:rPr kumimoji="0" lang="en-US" sz="2000" b="0" i="0" u="none" strike="noStrike" cap="none" spc="0" normalizeH="0" baseline="0" dirty="0">
                <a:ln>
                  <a:noFill/>
                </a:ln>
                <a:solidFill>
                  <a:srgbClr val="080808"/>
                </a:solidFill>
                <a:effectLst/>
                <a:uFillTx/>
                <a:latin typeface="+mj-lt"/>
                <a:ea typeface="+mj-ea"/>
                <a:cs typeface="+mj-cs"/>
                <a:sym typeface="Verdana"/>
              </a:rPr>
              <a:t>arrative </a:t>
            </a:r>
            <a:r>
              <a:rPr lang="en-US" sz="2000" dirty="0">
                <a:solidFill>
                  <a:srgbClr val="080808"/>
                </a:solidFill>
              </a:rPr>
              <a:t>Beats</a:t>
            </a:r>
            <a:endParaRPr kumimoji="0" lang="en-US" sz="2000" b="0" i="0" u="none" strike="noStrike" cap="none" spc="0" normalizeH="0" baseline="0" dirty="0">
              <a:ln>
                <a:noFill/>
              </a:ln>
              <a:solidFill>
                <a:srgbClr val="080808"/>
              </a:solidFill>
              <a:effectLst/>
              <a:uFillTx/>
              <a:latin typeface="+mj-lt"/>
              <a:ea typeface="+mj-ea"/>
              <a:cs typeface="+mj-cs"/>
              <a:sym typeface="Verdana"/>
            </a:endParaRPr>
          </a:p>
        </p:txBody>
      </p:sp>
    </p:spTree>
    <p:extLst>
      <p:ext uri="{BB962C8B-B14F-4D97-AF65-F5344CB8AC3E}">
        <p14:creationId xmlns:p14="http://schemas.microsoft.com/office/powerpoint/2010/main" val="4137222706"/>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90453A-8D34-488A-8629-D2D96D7956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00" y="1524000"/>
            <a:ext cx="13335000" cy="6753225"/>
          </a:xfrm>
          <a:prstGeom prst="rect">
            <a:avLst/>
          </a:prstGeom>
        </p:spPr>
      </p:pic>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Level Design Pipeline</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TextBox 3">
            <a:extLst>
              <a:ext uri="{FF2B5EF4-FFF2-40B4-BE49-F238E27FC236}">
                <a16:creationId xmlns:a16="http://schemas.microsoft.com/office/drawing/2014/main" id="{05027567-B964-45DD-B1B2-2EF563E131BE}"/>
              </a:ext>
            </a:extLst>
          </p:cNvPr>
          <p:cNvSpPr txBox="1"/>
          <p:nvPr/>
        </p:nvSpPr>
        <p:spPr>
          <a:xfrm>
            <a:off x="1574800" y="4800600"/>
            <a:ext cx="4458591" cy="2626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Environment Type</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Time of Day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Location in Story</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Available Character Abilities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Enemy Types</a:t>
            </a: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2000" dirty="0">
                <a:solidFill>
                  <a:srgbClr val="080808"/>
                </a:solidFill>
              </a:rPr>
              <a:t>etc.</a:t>
            </a:r>
            <a:br>
              <a:rPr lang="en-US" sz="2000" dirty="0">
                <a:solidFill>
                  <a:srgbClr val="080808"/>
                </a:solidFill>
              </a:rPr>
            </a:br>
            <a:endParaRPr lang="en-US" sz="2000" dirty="0">
              <a:solidFill>
                <a:srgbClr val="080808"/>
              </a:solidFill>
            </a:endParaRPr>
          </a:p>
          <a:p>
            <a:pPr marL="342900" marR="0" indent="-3429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2000" b="0" i="0" u="none" strike="noStrike" cap="none" spc="0" normalizeH="0" baseline="0" dirty="0">
                <a:ln>
                  <a:noFill/>
                </a:ln>
                <a:solidFill>
                  <a:srgbClr val="080808"/>
                </a:solidFill>
                <a:effectLst/>
                <a:uFillTx/>
                <a:latin typeface="+mj-lt"/>
                <a:ea typeface="+mj-ea"/>
                <a:cs typeface="+mj-cs"/>
                <a:sym typeface="Verdana"/>
              </a:rPr>
              <a:t>Gameplay and </a:t>
            </a:r>
            <a:r>
              <a:rPr lang="en-US" sz="2000" dirty="0">
                <a:solidFill>
                  <a:srgbClr val="080808"/>
                </a:solidFill>
              </a:rPr>
              <a:t>N</a:t>
            </a:r>
            <a:r>
              <a:rPr kumimoji="0" lang="en-US" sz="2000" b="0" i="0" u="none" strike="noStrike" cap="none" spc="0" normalizeH="0" baseline="0" dirty="0">
                <a:ln>
                  <a:noFill/>
                </a:ln>
                <a:solidFill>
                  <a:srgbClr val="080808"/>
                </a:solidFill>
                <a:effectLst/>
                <a:uFillTx/>
                <a:latin typeface="+mj-lt"/>
                <a:ea typeface="+mj-ea"/>
                <a:cs typeface="+mj-cs"/>
                <a:sym typeface="Verdana"/>
              </a:rPr>
              <a:t>arrative </a:t>
            </a:r>
            <a:r>
              <a:rPr lang="en-US" sz="2000" dirty="0">
                <a:solidFill>
                  <a:srgbClr val="080808"/>
                </a:solidFill>
              </a:rPr>
              <a:t>Beats</a:t>
            </a:r>
            <a:endParaRPr kumimoji="0" lang="en-US" sz="2000" b="0" i="0" u="none" strike="noStrike" cap="none" spc="0" normalizeH="0" baseline="0" dirty="0">
              <a:ln>
                <a:noFill/>
              </a:ln>
              <a:solidFill>
                <a:srgbClr val="080808"/>
              </a:solidFill>
              <a:effectLst/>
              <a:uFillTx/>
              <a:latin typeface="+mj-lt"/>
              <a:ea typeface="+mj-ea"/>
              <a:cs typeface="+mj-cs"/>
              <a:sym typeface="Verdana"/>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4908550" y="3877733"/>
            <a:ext cx="6438900"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fontScale="92500"/>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Blockmesh Tips!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4908550" y="3877733"/>
            <a:ext cx="6438900"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fontScale="92500"/>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Blockmesh </a:t>
            </a:r>
            <a:r>
              <a:rPr lang="en-US" sz="6400" b="1" strike="sngStrike" dirty="0">
                <a:solidFill>
                  <a:schemeClr val="accent2">
                    <a:lumMod val="50000"/>
                  </a:schemeClr>
                </a:solidFill>
                <a:effectLst>
                  <a:outerShdw blurRad="38100" dist="38100" dir="2700000" algn="tl">
                    <a:srgbClr val="000000">
                      <a:alpha val="43137"/>
                    </a:srgbClr>
                  </a:outerShdw>
                </a:effectLst>
                <a:latin typeface="Arial"/>
                <a:ea typeface="Arial"/>
                <a:cs typeface="Arial"/>
                <a:sym typeface="Arial"/>
              </a:rPr>
              <a:t>Tips!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itle">
            <a:extLst>
              <a:ext uri="{FF2B5EF4-FFF2-40B4-BE49-F238E27FC236}">
                <a16:creationId xmlns:a16="http://schemas.microsoft.com/office/drawing/2014/main" id="{A2C8D233-BD46-43F8-8D2B-88FDB20FF383}"/>
              </a:ext>
            </a:extLst>
          </p:cNvPr>
          <p:cNvSpPr txBox="1">
            <a:spLocks/>
          </p:cNvSpPr>
          <p:nvPr/>
        </p:nvSpPr>
        <p:spPr>
          <a:xfrm rot="20744115">
            <a:off x="9811800" y="587025"/>
            <a:ext cx="6952173" cy="2652478"/>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Guidance Principles!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cxnSp>
        <p:nvCxnSpPr>
          <p:cNvPr id="5" name="Straight Connector 4">
            <a:extLst>
              <a:ext uri="{FF2B5EF4-FFF2-40B4-BE49-F238E27FC236}">
                <a16:creationId xmlns:a16="http://schemas.microsoft.com/office/drawing/2014/main" id="{51A4D266-5511-4B40-B62B-8DC3F987F70E}"/>
              </a:ext>
            </a:extLst>
          </p:cNvPr>
          <p:cNvCxnSpPr/>
          <p:nvPr/>
        </p:nvCxnSpPr>
        <p:spPr>
          <a:xfrm flipV="1">
            <a:off x="9118600" y="3199307"/>
            <a:ext cx="457200" cy="533400"/>
          </a:xfrm>
          <a:prstGeom prst="line">
            <a:avLst/>
          </a:prstGeom>
          <a:noFill/>
          <a:ln w="76200" cap="flat">
            <a:solidFill>
              <a:srgbClr val="FF0000"/>
            </a:solidFill>
            <a:prstDash val="solid"/>
            <a:round/>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cxnSp>
      <p:cxnSp>
        <p:nvCxnSpPr>
          <p:cNvPr id="7" name="Straight Connector 6">
            <a:extLst>
              <a:ext uri="{FF2B5EF4-FFF2-40B4-BE49-F238E27FC236}">
                <a16:creationId xmlns:a16="http://schemas.microsoft.com/office/drawing/2014/main" id="{4C109D93-A889-4B93-BC67-8D52B712635E}"/>
              </a:ext>
            </a:extLst>
          </p:cNvPr>
          <p:cNvCxnSpPr/>
          <p:nvPr/>
        </p:nvCxnSpPr>
        <p:spPr>
          <a:xfrm flipH="1" flipV="1">
            <a:off x="9575800" y="3199307"/>
            <a:ext cx="152400" cy="685800"/>
          </a:xfrm>
          <a:prstGeom prst="line">
            <a:avLst/>
          </a:prstGeom>
          <a:noFill/>
          <a:ln w="76200" cap="flat">
            <a:solidFill>
              <a:srgbClr val="FF0000"/>
            </a:solidFill>
            <a:prstDash val="solid"/>
            <a:round/>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1054435999"/>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2062847963"/>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889000" y="1752600"/>
            <a:ext cx="14325600" cy="38574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400" b="1" u="sng" dirty="0">
                <a:solidFill>
                  <a:schemeClr val="bg1"/>
                </a:solidFill>
              </a:rPr>
              <a:t>Affordance</a:t>
            </a:r>
            <a:r>
              <a:rPr lang="en-US" sz="4400" dirty="0">
                <a:solidFill>
                  <a:schemeClr val="bg1"/>
                </a:solidFill>
              </a:rPr>
              <a:t> – </a:t>
            </a:r>
            <a:r>
              <a:rPr lang="en-US" sz="4400" dirty="0">
                <a:solidFill>
                  <a:schemeClr val="tx1">
                    <a:lumMod val="60000"/>
                    <a:lumOff val="40000"/>
                  </a:schemeClr>
                </a:solidFill>
              </a:rPr>
              <a:t>“…properties of an object that define its possible uses or make clear how it can or should be used.”</a:t>
            </a:r>
          </a:p>
          <a:p>
            <a:endParaRPr lang="en-US" sz="4000" dirty="0">
              <a:solidFill>
                <a:schemeClr val="bg1"/>
              </a:solidFill>
            </a:endParaRPr>
          </a:p>
          <a:p>
            <a:endParaRPr lang="en-US" sz="4000" dirty="0">
              <a:solidFill>
                <a:schemeClr val="bg1"/>
              </a:solidFill>
            </a:endParaRPr>
          </a:p>
          <a:p>
            <a:r>
              <a:rPr lang="en-US" sz="2800" i="1" dirty="0">
                <a:solidFill>
                  <a:schemeClr val="bg1"/>
                </a:solidFill>
              </a:rPr>
              <a:t>https://www.merriam-webster.com/dictionary/affordance</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889000" y="1752600"/>
            <a:ext cx="14325600" cy="779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Form implies function</a:t>
            </a:r>
          </a:p>
        </p:txBody>
      </p:sp>
      <p:pic>
        <p:nvPicPr>
          <p:cNvPr id="3076" name="Picture 4" descr="https://qph.ec.quoracdn.net/main-qimg-f0a341a110341f5a58a93b75b491448d"/>
          <p:cNvPicPr>
            <a:picLocks noChangeAspect="1" noChangeArrowheads="1"/>
          </p:cNvPicPr>
          <p:nvPr/>
        </p:nvPicPr>
        <p:blipFill>
          <a:blip r:embed="rId3" cstate="print"/>
          <a:srcRect/>
          <a:stretch>
            <a:fillRect/>
          </a:stretch>
        </p:blipFill>
        <p:spPr bwMode="auto">
          <a:xfrm>
            <a:off x="3251200" y="2819400"/>
            <a:ext cx="9748290" cy="5768577"/>
          </a:xfrm>
          <a:prstGeom prst="rect">
            <a:avLst/>
          </a:prstGeom>
          <a:noFill/>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descr="C:\Users\David\Desktop\PS4\SHARE\Screenshots\Uncharted_ The Lost Legacy™\Uncharted_ The Lost Legacy™_20180208080312.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18" name="TextBox 17"/>
          <p:cNvSpPr txBox="1"/>
          <p:nvPr/>
        </p:nvSpPr>
        <p:spPr>
          <a:xfrm>
            <a:off x="2641600" y="1905000"/>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Ladder</a:t>
            </a:r>
            <a:endParaRPr lang="en-US" dirty="0">
              <a:solidFill>
                <a:srgbClr val="FF0000"/>
              </a:solidFill>
              <a:effectLst>
                <a:outerShdw blurRad="38100" dist="38100" dir="2700000" algn="tl">
                  <a:srgbClr val="000000">
                    <a:alpha val="43137"/>
                  </a:srgbClr>
                </a:outerShdw>
              </a:effectLst>
            </a:endParaRPr>
          </a:p>
        </p:txBody>
      </p:sp>
      <p:cxnSp>
        <p:nvCxnSpPr>
          <p:cNvPr id="14" name="Straight Arrow Connector 13"/>
          <p:cNvCxnSpPr/>
          <p:nvPr/>
        </p:nvCxnSpPr>
        <p:spPr>
          <a:xfrm>
            <a:off x="2641600" y="2819400"/>
            <a:ext cx="5638800" cy="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2" name="TextBox 1">
            <a:extLst>
              <a:ext uri="{FF2B5EF4-FFF2-40B4-BE49-F238E27FC236}">
                <a16:creationId xmlns:a16="http://schemas.microsoft.com/office/drawing/2014/main" id="{12FF8142-5B78-4641-85DD-5B29A041E7D2}"/>
              </a:ext>
            </a:extLst>
          </p:cNvPr>
          <p:cNvSpPr txBox="1"/>
          <p:nvPr/>
        </p:nvSpPr>
        <p:spPr>
          <a:xfrm>
            <a:off x="10155934" y="8364301"/>
            <a:ext cx="6100066"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UNCHARTED: The Lost Legacy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br>
              <a:rPr kumimoji="0" lang="en-US" sz="2000" b="0" i="0" u="none" strike="noStrike" cap="none" spc="0" normalizeH="0" baseline="0" dirty="0">
                <a:ln>
                  <a:noFill/>
                </a:ln>
                <a:solidFill>
                  <a:schemeClr val="bg1"/>
                </a:solidFill>
                <a:effectLst/>
                <a:uFillTx/>
                <a:latin typeface="+mj-lt"/>
                <a:ea typeface="+mj-ea"/>
                <a:cs typeface="+mj-cs"/>
                <a:sym typeface="Verdana"/>
              </a:rPr>
            </a:br>
            <a:r>
              <a:rPr kumimoji="0" lang="en-US" sz="2000" b="0" i="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descr="C:\Users\David\Desktop\PS4\SHARE\Screenshots\Uncharted_ The Lost Legacy™\Uncharted_ The Lost Legacy™_20170821230821.jpg"/>
          <p:cNvPicPr>
            <a:picLocks noChangeAspect="1" noChangeArrowheads="1"/>
          </p:cNvPicPr>
          <p:nvPr/>
        </p:nvPicPr>
        <p:blipFill>
          <a:blip r:embed="rId3" cstate="print"/>
          <a:srcRect/>
          <a:stretch>
            <a:fillRect/>
          </a:stretch>
        </p:blipFill>
        <p:spPr bwMode="auto">
          <a:xfrm>
            <a:off x="0" y="1"/>
            <a:ext cx="16256000" cy="9143999"/>
          </a:xfrm>
          <a:prstGeom prst="rect">
            <a:avLst/>
          </a:prstGeom>
          <a:noFill/>
        </p:spPr>
      </p:pic>
      <p:sp>
        <p:nvSpPr>
          <p:cNvPr id="11" name="TextBox 10"/>
          <p:cNvSpPr txBox="1"/>
          <p:nvPr/>
        </p:nvSpPr>
        <p:spPr>
          <a:xfrm>
            <a:off x="1346200" y="2743200"/>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Edges</a:t>
            </a:r>
            <a:endParaRPr lang="en-US" dirty="0">
              <a:solidFill>
                <a:srgbClr val="FF0000"/>
              </a:solidFill>
              <a:effectLst>
                <a:outerShdw blurRad="38100" dist="38100" dir="2700000" algn="tl">
                  <a:srgbClr val="000000">
                    <a:alpha val="43137"/>
                  </a:srgbClr>
                </a:outerShdw>
              </a:effectLst>
            </a:endParaRPr>
          </a:p>
        </p:txBody>
      </p:sp>
      <p:cxnSp>
        <p:nvCxnSpPr>
          <p:cNvPr id="12" name="Straight Arrow Connector 11"/>
          <p:cNvCxnSpPr/>
          <p:nvPr/>
        </p:nvCxnSpPr>
        <p:spPr>
          <a:xfrm>
            <a:off x="1346200" y="3657600"/>
            <a:ext cx="5638800" cy="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6" name="TextBox 5">
            <a:extLst>
              <a:ext uri="{FF2B5EF4-FFF2-40B4-BE49-F238E27FC236}">
                <a16:creationId xmlns:a16="http://schemas.microsoft.com/office/drawing/2014/main" id="{B6ACFF9A-AF21-4635-B7BD-40A872979549}"/>
              </a:ext>
            </a:extLst>
          </p:cNvPr>
          <p:cNvSpPr txBox="1"/>
          <p:nvPr/>
        </p:nvSpPr>
        <p:spPr>
          <a:xfrm>
            <a:off x="10155934" y="8401755"/>
            <a:ext cx="6100066"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UNCHARTED: The Lost Legacy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James Cooper</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14689" name="Picture 1" descr="C:\Users\David\Desktop\PS4\SHARE\Screenshots\Uncharted_ The Lost Legacy™\Uncharted_ The Lost Legacy™_20180208080422.jpg"/>
          <p:cNvPicPr>
            <a:picLocks noChangeAspect="1" noChangeArrowheads="1"/>
          </p:cNvPicPr>
          <p:nvPr/>
        </p:nvPicPr>
        <p:blipFill>
          <a:blip r:embed="rId3" cstate="print"/>
          <a:srcRect/>
          <a:stretch>
            <a:fillRect/>
          </a:stretch>
        </p:blipFill>
        <p:spPr bwMode="auto">
          <a:xfrm>
            <a:off x="0" y="0"/>
            <a:ext cx="16256001" cy="9144000"/>
          </a:xfrm>
          <a:prstGeom prst="rect">
            <a:avLst/>
          </a:prstGeom>
          <a:noFill/>
        </p:spPr>
      </p:pic>
      <p:sp>
        <p:nvSpPr>
          <p:cNvPr id="11" name="TextBox 10"/>
          <p:cNvSpPr txBox="1"/>
          <p:nvPr/>
        </p:nvSpPr>
        <p:spPr>
          <a:xfrm>
            <a:off x="2870200" y="4572000"/>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Ramp</a:t>
            </a:r>
            <a:endParaRPr lang="en-US" dirty="0">
              <a:solidFill>
                <a:srgbClr val="FF0000"/>
              </a:solidFill>
              <a:effectLst>
                <a:outerShdw blurRad="38100" dist="38100" dir="2700000" algn="tl">
                  <a:srgbClr val="000000">
                    <a:alpha val="43137"/>
                  </a:srgbClr>
                </a:outerShdw>
              </a:effectLst>
            </a:endParaRPr>
          </a:p>
        </p:txBody>
      </p:sp>
      <p:cxnSp>
        <p:nvCxnSpPr>
          <p:cNvPr id="12" name="Straight Arrow Connector 11"/>
          <p:cNvCxnSpPr/>
          <p:nvPr/>
        </p:nvCxnSpPr>
        <p:spPr>
          <a:xfrm>
            <a:off x="2870200" y="5486400"/>
            <a:ext cx="5638800" cy="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7" name="TextBox 6">
            <a:extLst>
              <a:ext uri="{FF2B5EF4-FFF2-40B4-BE49-F238E27FC236}">
                <a16:creationId xmlns:a16="http://schemas.microsoft.com/office/drawing/2014/main" id="{DC121579-F768-40B1-9500-D47E3D60834B}"/>
              </a:ext>
            </a:extLst>
          </p:cNvPr>
          <p:cNvSpPr txBox="1"/>
          <p:nvPr/>
        </p:nvSpPr>
        <p:spPr>
          <a:xfrm>
            <a:off x="10155934" y="8364301"/>
            <a:ext cx="6100066"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UNCHARTED: The Lost Legacy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br>
              <a:rPr kumimoji="0" lang="en-US" sz="2000" b="0" i="0" u="none" strike="noStrike" cap="none" spc="0" normalizeH="0" baseline="0" dirty="0">
                <a:ln>
                  <a:noFill/>
                </a:ln>
                <a:solidFill>
                  <a:schemeClr val="bg1"/>
                </a:solidFill>
                <a:effectLst/>
                <a:uFillTx/>
                <a:latin typeface="+mj-lt"/>
                <a:ea typeface="+mj-ea"/>
                <a:cs typeface="+mj-cs"/>
                <a:sym typeface="Verdana"/>
              </a:rPr>
            </a:br>
            <a:r>
              <a:rPr kumimoji="0" lang="en-US" sz="2000" b="0" i="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82" name="Picture 2" descr="C:\Users\David\Desktop\PS4\SHARE\Screenshots\Wolfenstein® II_ The New Colossus™\Wolfenstein® II_ The New Colossus™_20171219082452.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11" name="TextBox 10"/>
          <p:cNvSpPr txBox="1"/>
          <p:nvPr/>
        </p:nvSpPr>
        <p:spPr>
          <a:xfrm>
            <a:off x="508000" y="3200400"/>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Ramp</a:t>
            </a:r>
            <a:endParaRPr lang="en-US" dirty="0">
              <a:solidFill>
                <a:srgbClr val="FF0000"/>
              </a:solidFill>
              <a:effectLst>
                <a:outerShdw blurRad="38100" dist="38100" dir="2700000" algn="tl">
                  <a:srgbClr val="000000">
                    <a:alpha val="43137"/>
                  </a:srgbClr>
                </a:outerShdw>
              </a:effectLst>
            </a:endParaRPr>
          </a:p>
        </p:txBody>
      </p:sp>
      <p:cxnSp>
        <p:nvCxnSpPr>
          <p:cNvPr id="12" name="Straight Arrow Connector 11"/>
          <p:cNvCxnSpPr/>
          <p:nvPr/>
        </p:nvCxnSpPr>
        <p:spPr>
          <a:xfrm>
            <a:off x="508000" y="4114800"/>
            <a:ext cx="5562600" cy="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7" name="Rectangle 6"/>
          <p:cNvSpPr/>
          <p:nvPr/>
        </p:nvSpPr>
        <p:spPr>
          <a:xfrm>
            <a:off x="6070600" y="1295400"/>
            <a:ext cx="1981200" cy="35814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6" name="TextBox 5">
            <a:extLst>
              <a:ext uri="{FF2B5EF4-FFF2-40B4-BE49-F238E27FC236}">
                <a16:creationId xmlns:a16="http://schemas.microsoft.com/office/drawing/2014/main" id="{724E2A4C-55BB-4D1C-AE04-16CA678B9A5C}"/>
              </a:ext>
            </a:extLst>
          </p:cNvPr>
          <p:cNvSpPr txBox="1"/>
          <p:nvPr/>
        </p:nvSpPr>
        <p:spPr>
          <a:xfrm>
            <a:off x="9347200" y="8669932"/>
            <a:ext cx="7633358"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Wolfenstein 2: The New Colossus – </a:t>
            </a:r>
            <a:r>
              <a:rPr kumimoji="0" lang="en-US" sz="2000" b="0" u="none" strike="noStrike" cap="none" spc="0" normalizeH="0" baseline="0" dirty="0">
                <a:ln>
                  <a:noFill/>
                </a:ln>
                <a:solidFill>
                  <a:schemeClr val="bg1"/>
                </a:solidFill>
                <a:effectLst/>
                <a:uFillTx/>
                <a:latin typeface="+mj-lt"/>
                <a:ea typeface="+mj-ea"/>
                <a:cs typeface="+mj-cs"/>
                <a:sym typeface="Verdana"/>
              </a:rPr>
              <a:t>Machine Games</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6371" name="Picture 3"/>
          <p:cNvPicPr>
            <a:picLocks noChangeAspect="1" noChangeArrowheads="1"/>
          </p:cNvPicPr>
          <p:nvPr/>
        </p:nvPicPr>
        <p:blipFill>
          <a:blip r:embed="rId3" cstate="print"/>
          <a:srcRect/>
          <a:stretch>
            <a:fillRect/>
          </a:stretch>
        </p:blipFill>
        <p:spPr bwMode="auto">
          <a:xfrm>
            <a:off x="8356600" y="1143000"/>
            <a:ext cx="7518400" cy="5592663"/>
          </a:xfrm>
          <a:prstGeom prst="rect">
            <a:avLst/>
          </a:prstGeom>
          <a:noFill/>
          <a:ln w="28575">
            <a:solidFill>
              <a:srgbClr val="FF0000"/>
            </a:solidFill>
            <a:miter lim="800000"/>
            <a:headEnd/>
            <a:tailEnd/>
          </a:ln>
        </p:spPr>
      </p:pic>
      <p:pic>
        <p:nvPicPr>
          <p:cNvPr id="186372" name="Picture 4"/>
          <p:cNvPicPr>
            <a:picLocks noChangeAspect="1" noChangeArrowheads="1"/>
          </p:cNvPicPr>
          <p:nvPr/>
        </p:nvPicPr>
        <p:blipFill>
          <a:blip r:embed="rId4" cstate="print"/>
          <a:srcRect/>
          <a:stretch>
            <a:fillRect/>
          </a:stretch>
        </p:blipFill>
        <p:spPr bwMode="auto">
          <a:xfrm>
            <a:off x="431800" y="1066800"/>
            <a:ext cx="7239000" cy="5617379"/>
          </a:xfrm>
          <a:prstGeom prst="rect">
            <a:avLst/>
          </a:prstGeom>
          <a:noFill/>
          <a:ln w="28575">
            <a:solidFill>
              <a:srgbClr val="FF0000"/>
            </a:solidFill>
            <a:miter lim="800000"/>
            <a:headEnd/>
            <a:tailEnd/>
          </a:ln>
        </p:spPr>
      </p:pic>
      <p:sp>
        <p:nvSpPr>
          <p:cNvPr id="11" name="TextBox 10"/>
          <p:cNvSpPr txBox="1"/>
          <p:nvPr/>
        </p:nvSpPr>
        <p:spPr>
          <a:xfrm>
            <a:off x="10490200" y="7315200"/>
            <a:ext cx="426720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No Handlebar</a:t>
            </a:r>
            <a:endParaRPr lang="en-US" dirty="0">
              <a:solidFill>
                <a:srgbClr val="FF0000"/>
              </a:solidFill>
              <a:effectLst>
                <a:outerShdw blurRad="38100" dist="38100" dir="2700000" algn="tl">
                  <a:srgbClr val="000000">
                    <a:alpha val="43137"/>
                  </a:srgbClr>
                </a:outerShdw>
              </a:effectLst>
            </a:endParaRPr>
          </a:p>
        </p:txBody>
      </p:sp>
      <p:sp>
        <p:nvSpPr>
          <p:cNvPr id="7" name="Rectangle 6"/>
          <p:cNvSpPr/>
          <p:nvPr/>
        </p:nvSpPr>
        <p:spPr>
          <a:xfrm>
            <a:off x="10185400" y="2362200"/>
            <a:ext cx="4267200" cy="7620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9" name="Rectangle 8"/>
          <p:cNvSpPr/>
          <p:nvPr/>
        </p:nvSpPr>
        <p:spPr>
          <a:xfrm>
            <a:off x="2184400" y="3200400"/>
            <a:ext cx="4267200" cy="7620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3" name="TextBox 12"/>
          <p:cNvSpPr txBox="1"/>
          <p:nvPr/>
        </p:nvSpPr>
        <p:spPr>
          <a:xfrm>
            <a:off x="3842657" y="7192849"/>
            <a:ext cx="426720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Handlebar</a:t>
            </a:r>
            <a:endParaRPr lang="en-US" dirty="0">
              <a:solidFill>
                <a:srgbClr val="FF0000"/>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CAF79FBF-503A-4A97-9D01-7AF1C043EE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106328905"/>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394" name="Picture 2"/>
          <p:cNvPicPr>
            <a:picLocks noChangeAspect="1" noChangeArrowheads="1"/>
          </p:cNvPicPr>
          <p:nvPr/>
        </p:nvPicPr>
        <p:blipFill>
          <a:blip r:embed="rId3" cstate="print"/>
          <a:srcRect/>
          <a:stretch>
            <a:fillRect/>
          </a:stretch>
        </p:blipFill>
        <p:spPr bwMode="auto">
          <a:xfrm>
            <a:off x="3098800" y="228600"/>
            <a:ext cx="9829800" cy="8231637"/>
          </a:xfrm>
          <a:prstGeom prst="rect">
            <a:avLst/>
          </a:prstGeom>
          <a:noFill/>
          <a:ln w="28575">
            <a:solidFill>
              <a:srgbClr val="FF0000"/>
            </a:solidFill>
            <a:miter lim="800000"/>
            <a:headEnd/>
            <a:tailEnd/>
          </a:ln>
        </p:spPr>
      </p:pic>
      <p:pic>
        <p:nvPicPr>
          <p:cNvPr id="187395" name="Picture 3" descr="C:\Users\David\Desktop\PS4\SHARE\Screenshots\Uncharted_ The Lost Legacy™\Uncharted_ The Lost Legacy™_20180208074655.jpg"/>
          <p:cNvPicPr>
            <a:picLocks noChangeAspect="1" noChangeArrowheads="1"/>
          </p:cNvPicPr>
          <p:nvPr/>
        </p:nvPicPr>
        <p:blipFill>
          <a:blip r:embed="rId4" cstate="print"/>
          <a:srcRect/>
          <a:stretch>
            <a:fillRect/>
          </a:stretch>
        </p:blipFill>
        <p:spPr bwMode="auto">
          <a:xfrm>
            <a:off x="0" y="-1"/>
            <a:ext cx="16256000" cy="9144001"/>
          </a:xfrm>
          <a:prstGeom prst="rect">
            <a:avLst/>
          </a:prstGeom>
          <a:noFill/>
        </p:spPr>
      </p:pic>
      <p:pic>
        <p:nvPicPr>
          <p:cNvPr id="4" name="Picture 3">
            <a:extLst>
              <a:ext uri="{FF2B5EF4-FFF2-40B4-BE49-F238E27FC236}">
                <a16:creationId xmlns:a16="http://schemas.microsoft.com/office/drawing/2014/main" id="{02CC34DF-9682-48C3-8FF6-A0CED40762D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14150995"/>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8" name="TextBox 7"/>
          <p:cNvSpPr txBox="1"/>
          <p:nvPr/>
        </p:nvSpPr>
        <p:spPr>
          <a:xfrm>
            <a:off x="889000" y="1752600"/>
            <a:ext cx="143256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A way to communicate to the player what to play with or where to go.</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8" name="TextBox 7"/>
          <p:cNvSpPr txBox="1"/>
          <p:nvPr/>
        </p:nvSpPr>
        <p:spPr>
          <a:xfrm>
            <a:off x="889000" y="1752600"/>
            <a:ext cx="14325600" cy="38574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A way to communicate to the player what to play with or where to go.</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Players learn the affordance rules via consistent color and shape and a trust contract is formed.</a:t>
            </a:r>
            <a:br>
              <a:rPr lang="en-US" sz="4000" dirty="0">
                <a:solidFill>
                  <a:schemeClr val="bg1"/>
                </a:solidFill>
              </a:rPr>
            </a:br>
            <a:endParaRPr lang="en-US" sz="4000" dirty="0">
              <a:solidFill>
                <a:schemeClr val="bg1"/>
              </a:solidFill>
            </a:endParaRPr>
          </a:p>
        </p:txBody>
      </p:sp>
    </p:spTree>
    <p:extLst>
      <p:ext uri="{BB962C8B-B14F-4D97-AF65-F5344CB8AC3E}">
        <p14:creationId xmlns:p14="http://schemas.microsoft.com/office/powerpoint/2010/main" val="2253656205"/>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8" name="TextBox 7"/>
          <p:cNvSpPr txBox="1"/>
          <p:nvPr/>
        </p:nvSpPr>
        <p:spPr>
          <a:xfrm>
            <a:off x="889000" y="1752600"/>
            <a:ext cx="14325600" cy="447301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A way to communicate to the player what to play with or where to go.</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Players learn the affordance rules via consistent color and shape and a trust contract is formed.</a:t>
            </a:r>
          </a:p>
          <a:p>
            <a:pPr marL="571500" indent="-571500">
              <a:buFont typeface="Arial" panose="020B0604020202020204" pitchFamily="34" charset="0"/>
              <a:buChar char="•"/>
            </a:pP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Ensure affordances work consistently game-wide.</a:t>
            </a:r>
          </a:p>
        </p:txBody>
      </p:sp>
    </p:spTree>
    <p:extLst>
      <p:ext uri="{BB962C8B-B14F-4D97-AF65-F5344CB8AC3E}">
        <p14:creationId xmlns:p14="http://schemas.microsoft.com/office/powerpoint/2010/main" val="1192820802"/>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8" name="TextBox 7"/>
          <p:cNvSpPr txBox="1"/>
          <p:nvPr/>
        </p:nvSpPr>
        <p:spPr>
          <a:xfrm>
            <a:off x="889000" y="1752600"/>
            <a:ext cx="14325600" cy="57041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A way to communicate to the player what to play with or where to go.</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Players learn the affordance rules via consistent color and shape and a trust contract is formed.</a:t>
            </a:r>
          </a:p>
          <a:p>
            <a:pPr marL="571500" indent="-571500">
              <a:buFont typeface="Arial" panose="020B0604020202020204" pitchFamily="34" charset="0"/>
              <a:buChar char="•"/>
            </a:pPr>
            <a:endParaRPr lang="en-US" sz="4000" dirty="0">
              <a:solidFill>
                <a:schemeClr val="bg1"/>
              </a:solidFill>
            </a:endParaRPr>
          </a:p>
          <a:p>
            <a:pPr marL="571500" indent="-571500">
              <a:buFont typeface="Arial" panose="020B0604020202020204" pitchFamily="34" charset="0"/>
              <a:buChar char="•"/>
            </a:pPr>
            <a:r>
              <a:rPr lang="en-US" sz="4000">
                <a:solidFill>
                  <a:schemeClr val="bg1"/>
                </a:solidFill>
              </a:rPr>
              <a:t>Ensure affordances work consistently game-wide.</a:t>
            </a:r>
            <a:br>
              <a:rPr lang="en-US" sz="4000">
                <a:solidFill>
                  <a:schemeClr val="bg1"/>
                </a:solidFill>
              </a:rPr>
            </a:br>
            <a:endParaRPr lang="en-US" sz="4000">
              <a:solidFill>
                <a:schemeClr val="bg1"/>
              </a:solidFill>
            </a:endParaRPr>
          </a:p>
          <a:p>
            <a:pPr marL="571500" indent="-571500">
              <a:buFont typeface="Arial" panose="020B0604020202020204" pitchFamily="34" charset="0"/>
              <a:buChar char="•"/>
            </a:pPr>
            <a:r>
              <a:rPr lang="en-US" sz="4000">
                <a:solidFill>
                  <a:schemeClr val="bg1"/>
                </a:solidFill>
              </a:rPr>
              <a:t>Add </a:t>
            </a:r>
            <a:r>
              <a:rPr lang="en-US" sz="4000" dirty="0">
                <a:solidFill>
                  <a:schemeClr val="bg1"/>
                </a:solidFill>
              </a:rPr>
              <a:t>to your blockmesh for playtests!</a:t>
            </a:r>
          </a:p>
        </p:txBody>
      </p:sp>
    </p:spTree>
    <p:extLst>
      <p:ext uri="{BB962C8B-B14F-4D97-AF65-F5344CB8AC3E}">
        <p14:creationId xmlns:p14="http://schemas.microsoft.com/office/powerpoint/2010/main" val="1297879418"/>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Affordances…in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11620" name="Picture 4"/>
          <p:cNvPicPr>
            <a:picLocks noChangeAspect="1" noChangeArrowheads="1"/>
          </p:cNvPicPr>
          <p:nvPr/>
        </p:nvPicPr>
        <p:blipFill>
          <a:blip r:embed="rId3" cstate="print"/>
          <a:srcRect/>
          <a:stretch>
            <a:fillRect/>
          </a:stretch>
        </p:blipFill>
        <p:spPr bwMode="auto">
          <a:xfrm>
            <a:off x="1" y="0"/>
            <a:ext cx="16256000" cy="9144000"/>
          </a:xfrm>
          <a:prstGeom prst="rect">
            <a:avLst/>
          </a:prstGeom>
          <a:noFill/>
          <a:ln w="9525">
            <a:noFill/>
            <a:miter lim="800000"/>
            <a:headEnd/>
            <a:tailEnd/>
          </a:ln>
        </p:spPr>
      </p:pic>
      <p:pic>
        <p:nvPicPr>
          <p:cNvPr id="10" name="Picture 9">
            <a:extLst>
              <a:ext uri="{FF2B5EF4-FFF2-40B4-BE49-F238E27FC236}">
                <a16:creationId xmlns:a16="http://schemas.microsoft.com/office/drawing/2014/main" id="{97C50E2E-5035-45B6-9929-B764599415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25800" y="-533727"/>
            <a:ext cx="19510829" cy="9677727"/>
          </a:xfrm>
          <a:prstGeom prst="rect">
            <a:avLst/>
          </a:prstGeom>
        </p:spPr>
      </p:pic>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Affordances…in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20836" name="Picture 4"/>
          <p:cNvPicPr>
            <a:picLocks noChangeAspect="1" noChangeArrowheads="1"/>
          </p:cNvPicPr>
          <p:nvPr/>
        </p:nvPicPr>
        <p:blipFill>
          <a:blip r:embed="rId3" cstate="print"/>
          <a:srcRect/>
          <a:stretch>
            <a:fillRect/>
          </a:stretch>
        </p:blipFill>
        <p:spPr bwMode="auto">
          <a:xfrm>
            <a:off x="0" y="0"/>
            <a:ext cx="16256000" cy="9144000"/>
          </a:xfrm>
          <a:prstGeom prst="rect">
            <a:avLst/>
          </a:prstGeom>
          <a:noFill/>
          <a:ln w="9525">
            <a:noFill/>
            <a:miter lim="800000"/>
            <a:headEnd/>
            <a:tailEnd/>
          </a:ln>
        </p:spPr>
      </p:pic>
      <p:pic>
        <p:nvPicPr>
          <p:cNvPr id="6" name="Picture 5">
            <a:extLst>
              <a:ext uri="{FF2B5EF4-FFF2-40B4-BE49-F238E27FC236}">
                <a16:creationId xmlns:a16="http://schemas.microsoft.com/office/drawing/2014/main" id="{B36BE0D5-8397-4C10-9306-3F9730822F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25800" y="-533726"/>
            <a:ext cx="19510829" cy="9677726"/>
          </a:xfrm>
          <a:prstGeom prst="rect">
            <a:avLst/>
          </a:prstGeom>
        </p:spPr>
      </p:pic>
      <p:cxnSp>
        <p:nvCxnSpPr>
          <p:cNvPr id="7" name="Straight Arrow Connector 6">
            <a:extLst>
              <a:ext uri="{FF2B5EF4-FFF2-40B4-BE49-F238E27FC236}">
                <a16:creationId xmlns:a16="http://schemas.microsoft.com/office/drawing/2014/main" id="{E6A34877-0E30-4A48-999B-EB847B985CC1}"/>
              </a:ext>
            </a:extLst>
          </p:cNvPr>
          <p:cNvCxnSpPr>
            <a:cxnSpLocks/>
          </p:cNvCxnSpPr>
          <p:nvPr/>
        </p:nvCxnSpPr>
        <p:spPr>
          <a:xfrm>
            <a:off x="4622800" y="3429000"/>
            <a:ext cx="1600200" cy="11430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Affordances…in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20836" name="Picture 4"/>
          <p:cNvPicPr>
            <a:picLocks noChangeAspect="1" noChangeArrowheads="1"/>
          </p:cNvPicPr>
          <p:nvPr/>
        </p:nvPicPr>
        <p:blipFill>
          <a:blip r:embed="rId3" cstate="print"/>
          <a:srcRect/>
          <a:stretch>
            <a:fillRect/>
          </a:stretch>
        </p:blipFill>
        <p:spPr bwMode="auto">
          <a:xfrm>
            <a:off x="0" y="0"/>
            <a:ext cx="16256000" cy="9144000"/>
          </a:xfrm>
          <a:prstGeom prst="rect">
            <a:avLst/>
          </a:prstGeom>
          <a:noFill/>
          <a:ln w="9525">
            <a:noFill/>
            <a:miter lim="800000"/>
            <a:headEnd/>
            <a:tailEnd/>
          </a:ln>
        </p:spPr>
      </p:pic>
      <p:pic>
        <p:nvPicPr>
          <p:cNvPr id="6" name="Picture 5">
            <a:extLst>
              <a:ext uri="{FF2B5EF4-FFF2-40B4-BE49-F238E27FC236}">
                <a16:creationId xmlns:a16="http://schemas.microsoft.com/office/drawing/2014/main" id="{B36BE0D5-8397-4C10-9306-3F9730822F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25800" y="-533726"/>
            <a:ext cx="19510829" cy="9677726"/>
          </a:xfrm>
          <a:prstGeom prst="rect">
            <a:avLst/>
          </a:prstGeom>
        </p:spPr>
      </p:pic>
      <p:cxnSp>
        <p:nvCxnSpPr>
          <p:cNvPr id="5" name="Straight Arrow Connector 4">
            <a:extLst>
              <a:ext uri="{FF2B5EF4-FFF2-40B4-BE49-F238E27FC236}">
                <a16:creationId xmlns:a16="http://schemas.microsoft.com/office/drawing/2014/main" id="{C4118A72-0894-4028-860C-DA4E230B21A2}"/>
              </a:ext>
            </a:extLst>
          </p:cNvPr>
          <p:cNvCxnSpPr>
            <a:cxnSpLocks/>
          </p:cNvCxnSpPr>
          <p:nvPr/>
        </p:nvCxnSpPr>
        <p:spPr>
          <a:xfrm flipH="1" flipV="1">
            <a:off x="8221133" y="4876801"/>
            <a:ext cx="1811867" cy="1676399"/>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a:extLst>
              <a:ext uri="{FF2B5EF4-FFF2-40B4-BE49-F238E27FC236}">
                <a16:creationId xmlns:a16="http://schemas.microsoft.com/office/drawing/2014/main" id="{5536E820-8A20-4F32-9305-485CA99BCE8B}"/>
              </a:ext>
            </a:extLst>
          </p:cNvPr>
          <p:cNvCxnSpPr>
            <a:cxnSpLocks/>
          </p:cNvCxnSpPr>
          <p:nvPr/>
        </p:nvCxnSpPr>
        <p:spPr>
          <a:xfrm flipH="1" flipV="1">
            <a:off x="10718800" y="3466937"/>
            <a:ext cx="1811867" cy="1676399"/>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1" name="Straight Arrow Connector 10">
            <a:extLst>
              <a:ext uri="{FF2B5EF4-FFF2-40B4-BE49-F238E27FC236}">
                <a16:creationId xmlns:a16="http://schemas.microsoft.com/office/drawing/2014/main" id="{3CDE551E-420D-4A73-ABE5-F0366C1CEEE7}"/>
              </a:ext>
            </a:extLst>
          </p:cNvPr>
          <p:cNvCxnSpPr>
            <a:cxnSpLocks/>
          </p:cNvCxnSpPr>
          <p:nvPr/>
        </p:nvCxnSpPr>
        <p:spPr>
          <a:xfrm flipH="1" flipV="1">
            <a:off x="9783837" y="4333560"/>
            <a:ext cx="1811867" cy="1676399"/>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2" name="Straight Arrow Connector 11">
            <a:extLst>
              <a:ext uri="{FF2B5EF4-FFF2-40B4-BE49-F238E27FC236}">
                <a16:creationId xmlns:a16="http://schemas.microsoft.com/office/drawing/2014/main" id="{8D6DE914-B85C-4640-BAF3-51A73EA87BEC}"/>
              </a:ext>
            </a:extLst>
          </p:cNvPr>
          <p:cNvCxnSpPr>
            <a:cxnSpLocks/>
          </p:cNvCxnSpPr>
          <p:nvPr/>
        </p:nvCxnSpPr>
        <p:spPr>
          <a:xfrm flipH="1">
            <a:off x="9294586" y="1742760"/>
            <a:ext cx="2719614" cy="7862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4" name="Straight Arrow Connector 13">
            <a:extLst>
              <a:ext uri="{FF2B5EF4-FFF2-40B4-BE49-F238E27FC236}">
                <a16:creationId xmlns:a16="http://schemas.microsoft.com/office/drawing/2014/main" id="{1B3088B3-C2F8-4113-9172-75B38653FBA8}"/>
              </a:ext>
            </a:extLst>
          </p:cNvPr>
          <p:cNvCxnSpPr>
            <a:cxnSpLocks/>
          </p:cNvCxnSpPr>
          <p:nvPr/>
        </p:nvCxnSpPr>
        <p:spPr>
          <a:xfrm flipH="1">
            <a:off x="8876090" y="332896"/>
            <a:ext cx="2719614" cy="644539"/>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818962894"/>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8" name="TextBox 7"/>
          <p:cNvSpPr txBox="1"/>
          <p:nvPr/>
        </p:nvSpPr>
        <p:spPr>
          <a:xfrm>
            <a:off x="889000" y="1752600"/>
            <a:ext cx="143256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Ensure affordances use consistent shape &amp; color, fit game metrics, and the whole team knows it!</a:t>
            </a:r>
          </a:p>
        </p:txBody>
      </p:sp>
    </p:spTree>
    <p:extLst>
      <p:ext uri="{BB962C8B-B14F-4D97-AF65-F5344CB8AC3E}">
        <p14:creationId xmlns:p14="http://schemas.microsoft.com/office/powerpoint/2010/main" val="4240533515"/>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5842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3834746397"/>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6" name="TextBox 5"/>
          <p:cNvSpPr txBox="1"/>
          <p:nvPr/>
        </p:nvSpPr>
        <p:spPr>
          <a:xfrm>
            <a:off x="889000" y="1752600"/>
            <a:ext cx="14325600" cy="2626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Communicates to the player where NOT to go.</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“Uninvites” the player from going there.</a:t>
            </a:r>
            <a:br>
              <a:rPr lang="en-US" sz="4000" dirty="0">
                <a:solidFill>
                  <a:schemeClr val="bg1"/>
                </a:solidFill>
              </a:rPr>
            </a:br>
            <a:endParaRPr lang="en-US" sz="4000" dirty="0">
              <a:solidFill>
                <a:schemeClr val="bg1"/>
              </a:solidFill>
            </a:endParaRP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6" name="TextBox 5"/>
          <p:cNvSpPr txBox="1"/>
          <p:nvPr/>
        </p:nvSpPr>
        <p:spPr>
          <a:xfrm>
            <a:off x="889000" y="1752600"/>
            <a:ext cx="14325600" cy="38574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Communicates to the player where NOT to go.</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“Uninvites” the player from going there.</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Contextualize why the player can’t use it/go there!</a:t>
            </a:r>
          </a:p>
          <a:p>
            <a:pPr marL="571500" indent="-571500">
              <a:buFont typeface="Arial" panose="020B0604020202020204" pitchFamily="34" charset="0"/>
              <a:buChar char="•"/>
            </a:pPr>
            <a:endParaRPr lang="en-US" sz="4000" dirty="0">
              <a:solidFill>
                <a:schemeClr val="bg1"/>
              </a:solidFill>
            </a:endParaRPr>
          </a:p>
        </p:txBody>
      </p:sp>
    </p:spTree>
    <p:extLst>
      <p:ext uri="{BB962C8B-B14F-4D97-AF65-F5344CB8AC3E}">
        <p14:creationId xmlns:p14="http://schemas.microsoft.com/office/powerpoint/2010/main" val="3542517843"/>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6" name="TextBox 5"/>
          <p:cNvSpPr txBox="1"/>
          <p:nvPr/>
        </p:nvSpPr>
        <p:spPr>
          <a:xfrm>
            <a:off x="889000" y="1752600"/>
            <a:ext cx="14325600" cy="508857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Communicates to the player where NOT to go.</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“Uninvites” the player from going there.</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Contextualize why the player can’t use it/go there!</a:t>
            </a:r>
          </a:p>
          <a:p>
            <a:pPr marL="571500" indent="-571500">
              <a:buFont typeface="Arial" panose="020B0604020202020204" pitchFamily="34" charset="0"/>
              <a:buChar char="•"/>
            </a:pP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Add to your blockmesh for playtests!</a:t>
            </a:r>
          </a:p>
          <a:p>
            <a:pPr marL="571500" indent="-571500">
              <a:buFont typeface="Arial" panose="020B0604020202020204" pitchFamily="34" charset="0"/>
              <a:buChar char="•"/>
            </a:pPr>
            <a:endParaRPr lang="en-US" sz="4000" dirty="0">
              <a:solidFill>
                <a:schemeClr val="bg1"/>
              </a:solidFill>
            </a:endParaRPr>
          </a:p>
        </p:txBody>
      </p:sp>
    </p:spTree>
    <p:extLst>
      <p:ext uri="{BB962C8B-B14F-4D97-AF65-F5344CB8AC3E}">
        <p14:creationId xmlns:p14="http://schemas.microsoft.com/office/powerpoint/2010/main" val="4171269168"/>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3" name="Picture 2" descr="C:\Users\David\Downloads\bad-jumps-01.png"/>
          <p:cNvPicPr>
            <a:picLocks noChangeAspect="1" noChangeArrowheads="1"/>
          </p:cNvPicPr>
          <p:nvPr/>
        </p:nvPicPr>
        <p:blipFill>
          <a:blip r:embed="rId3" cstate="print"/>
          <a:srcRect/>
          <a:stretch>
            <a:fillRect/>
          </a:stretch>
        </p:blipFill>
        <p:spPr bwMode="auto">
          <a:xfrm>
            <a:off x="0" y="-1"/>
            <a:ext cx="16256000" cy="9153345"/>
          </a:xfrm>
          <a:prstGeom prst="rect">
            <a:avLst/>
          </a:prstGeom>
          <a:noFill/>
        </p:spPr>
      </p:pic>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88420" name="Picture 4" descr="C:\Users\David\Desktop\PS4\SHARE\Screenshots\The Last of Us™ Remastered\The Last of Us™ Remastered_20180209075532.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TextBox 3">
            <a:extLst>
              <a:ext uri="{FF2B5EF4-FFF2-40B4-BE49-F238E27FC236}">
                <a16:creationId xmlns:a16="http://schemas.microsoft.com/office/drawing/2014/main" id="{AF273A1A-4434-49C6-8C15-E78B57073DF8}"/>
              </a:ext>
            </a:extLst>
          </p:cNvPr>
          <p:cNvSpPr txBox="1"/>
          <p:nvPr/>
        </p:nvSpPr>
        <p:spPr>
          <a:xfrm>
            <a:off x="12014200" y="8356552"/>
            <a:ext cx="4966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 </a:t>
            </a:r>
            <a:r>
              <a:rPr kumimoji="0" lang="en-US" sz="2000" b="0" u="none" strike="noStrike" cap="none" spc="0" normalizeH="0" baseline="0" dirty="0">
                <a:ln>
                  <a:noFill/>
                </a:ln>
                <a:solidFill>
                  <a:schemeClr val="bg1"/>
                </a:solidFill>
                <a:effectLst/>
                <a:uFillTx/>
                <a:latin typeface="+mj-lt"/>
                <a:ea typeface="+mj-ea"/>
                <a:cs typeface="+mj-cs"/>
                <a:sym typeface="Verdana"/>
              </a:rPr>
              <a:t>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Peter Field</a:t>
            </a:r>
            <a:endParaRPr kumimoji="0" lang="en-US" sz="2000" b="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88420" name="Picture 4" descr="C:\Users\David\Desktop\PS4\SHARE\Screenshots\The Last of Us™ Remastered\The Last of Us™ Remastered_20180209075532.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Rectangle 3"/>
          <p:cNvSpPr/>
          <p:nvPr/>
        </p:nvSpPr>
        <p:spPr>
          <a:xfrm>
            <a:off x="4927600" y="1600200"/>
            <a:ext cx="7696200" cy="2514600"/>
          </a:xfrm>
          <a:prstGeom prst="rect">
            <a:avLst/>
          </a:prstGeom>
          <a:noFill/>
          <a:ln w="762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6" name="TextBox 5">
            <a:extLst>
              <a:ext uri="{FF2B5EF4-FFF2-40B4-BE49-F238E27FC236}">
                <a16:creationId xmlns:a16="http://schemas.microsoft.com/office/drawing/2014/main" id="{B01D0669-0977-4C36-84DD-EE009D18D329}"/>
              </a:ext>
            </a:extLst>
          </p:cNvPr>
          <p:cNvSpPr txBox="1"/>
          <p:nvPr/>
        </p:nvSpPr>
        <p:spPr>
          <a:xfrm>
            <a:off x="12014200" y="8356552"/>
            <a:ext cx="4966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 </a:t>
            </a:r>
            <a:r>
              <a:rPr kumimoji="0" lang="en-US" sz="2000" b="0" u="none" strike="noStrike" cap="none" spc="0" normalizeH="0" baseline="0" dirty="0">
                <a:ln>
                  <a:noFill/>
                </a:ln>
                <a:solidFill>
                  <a:schemeClr val="bg1"/>
                </a:solidFill>
                <a:effectLst/>
                <a:uFillTx/>
                <a:latin typeface="+mj-lt"/>
                <a:ea typeface="+mj-ea"/>
                <a:cs typeface="+mj-cs"/>
                <a:sym typeface="Verdana"/>
              </a:rPr>
              <a:t>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Peter Field</a:t>
            </a:r>
            <a:endParaRPr kumimoji="0" lang="en-US" sz="2000" b="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88419" name="Picture 3" descr="C:\Users\David\Desktop\PS4\SHARE\Screenshots\Uncharted 4_ A Thief’s End™\Uncharted 4_ A Thief’s End™_20180209082359.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pic>
        <p:nvPicPr>
          <p:cNvPr id="6" name="Picture 5">
            <a:extLst>
              <a:ext uri="{FF2B5EF4-FFF2-40B4-BE49-F238E27FC236}">
                <a16:creationId xmlns:a16="http://schemas.microsoft.com/office/drawing/2014/main" id="{BF4A8683-C8E3-4F56-A3BA-E55E42861E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387418684"/>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88419" name="Picture 3" descr="C:\Users\David\Desktop\PS4\SHARE\Screenshots\Uncharted 4_ A Thief’s End™\Uncharted 4_ A Thief’s End™_20180209082359.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5" name="Rectangle 4"/>
          <p:cNvSpPr/>
          <p:nvPr/>
        </p:nvSpPr>
        <p:spPr>
          <a:xfrm>
            <a:off x="1117600" y="457200"/>
            <a:ext cx="8382000" cy="4495800"/>
          </a:xfrm>
          <a:prstGeom prst="rect">
            <a:avLst/>
          </a:prstGeom>
          <a:noFill/>
          <a:ln w="5715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pic>
        <p:nvPicPr>
          <p:cNvPr id="6" name="Picture 5">
            <a:extLst>
              <a:ext uri="{FF2B5EF4-FFF2-40B4-BE49-F238E27FC236}">
                <a16:creationId xmlns:a16="http://schemas.microsoft.com/office/drawing/2014/main" id="{7A4A09B3-BCAD-411B-BCAE-C71EA6B9B9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161061142"/>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79202" name="Picture 2" descr="https://i1.wp.com/gamingph.com/wp-content/uploads/2017/04/shrine-thorns-legend-of-zelda.jpg?ssl=1"/>
          <p:cNvPicPr>
            <a:picLocks noChangeAspect="1" noChangeArrowheads="1"/>
          </p:cNvPicPr>
          <p:nvPr/>
        </p:nvPicPr>
        <p:blipFill>
          <a:blip r:embed="rId3" cstate="print"/>
          <a:srcRect/>
          <a:stretch>
            <a:fillRect/>
          </a:stretch>
        </p:blipFill>
        <p:spPr bwMode="auto">
          <a:xfrm>
            <a:off x="355600" y="2251587"/>
            <a:ext cx="7631787" cy="4296697"/>
          </a:xfrm>
          <a:prstGeom prst="rect">
            <a:avLst/>
          </a:prstGeom>
          <a:noFill/>
          <a:ln w="38100">
            <a:solidFill>
              <a:srgbClr val="FF0000"/>
            </a:solidFill>
          </a:ln>
        </p:spPr>
      </p:pic>
      <p:sp>
        <p:nvSpPr>
          <p:cNvPr id="5" name="TextBox 4">
            <a:extLst>
              <a:ext uri="{FF2B5EF4-FFF2-40B4-BE49-F238E27FC236}">
                <a16:creationId xmlns:a16="http://schemas.microsoft.com/office/drawing/2014/main" id="{66AB2C9B-BD54-44E4-B140-1B265F6C023B}"/>
              </a:ext>
            </a:extLst>
          </p:cNvPr>
          <p:cNvSpPr txBox="1"/>
          <p:nvPr/>
        </p:nvSpPr>
        <p:spPr>
          <a:xfrm>
            <a:off x="9347200" y="8001000"/>
            <a:ext cx="7557158"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The Legend of Zelda: Breath of the Wild - </a:t>
            </a:r>
            <a:r>
              <a:rPr lang="en-US" sz="2000" dirty="0">
                <a:solidFill>
                  <a:schemeClr val="bg1"/>
                </a:solidFill>
              </a:rPr>
              <a:t>Nintendo</a:t>
            </a:r>
            <a:endParaRPr kumimoji="0" lang="en-US" sz="2000" b="0" u="none" strike="noStrike" cap="none" spc="0" normalizeH="0" baseline="0" dirty="0">
              <a:ln>
                <a:noFill/>
              </a:ln>
              <a:solidFill>
                <a:schemeClr val="bg1"/>
              </a:solidFill>
              <a:effectLst/>
              <a:uFillTx/>
              <a:latin typeface="+mj-lt"/>
              <a:ea typeface="+mj-ea"/>
              <a:cs typeface="+mj-cs"/>
              <a:sym typeface="Verdana"/>
            </a:endParaRPr>
          </a:p>
        </p:txBody>
      </p:sp>
      <p:pic>
        <p:nvPicPr>
          <p:cNvPr id="1026" name="Picture 2" descr="https://i.kinja-img.com/gawker-media/image/upload/s--hd99qhWY--/c_scale,fl_progressive,q_80,w_800/sijkmc07rn9cabvb2nxh.png">
            <a:extLst>
              <a:ext uri="{FF2B5EF4-FFF2-40B4-BE49-F238E27FC236}">
                <a16:creationId xmlns:a16="http://schemas.microsoft.com/office/drawing/2014/main" id="{D38945B3-DD81-43D5-8646-E32CC08913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9245" y="2251587"/>
            <a:ext cx="7620000" cy="4286250"/>
          </a:xfrm>
          <a:prstGeom prst="rect">
            <a:avLst/>
          </a:prstGeom>
          <a:noFill/>
          <a:ln w="38100">
            <a:solidFill>
              <a:srgbClr val="FF0000"/>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88418" name="Picture 2" descr="C:\Users\David\Desktop\PS4\SHARE\Screenshots\Uncharted_ The Lost Legacy™\Uncharted_ The Lost Legacy™_20180208075909.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a:ln>
            <a:noFill/>
          </a:ln>
        </p:spPr>
      </p:pic>
      <p:pic>
        <p:nvPicPr>
          <p:cNvPr id="4" name="Picture 3">
            <a:extLst>
              <a:ext uri="{FF2B5EF4-FFF2-40B4-BE49-F238E27FC236}">
                <a16:creationId xmlns:a16="http://schemas.microsoft.com/office/drawing/2014/main" id="{219738C3-B37F-4073-A8BB-F13135F408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022895710"/>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88418" name="Picture 2" descr="C:\Users\David\Desktop\PS4\SHARE\Screenshots\Uncharted_ The Lost Legacy™\Uncharted_ The Lost Legacy™_20180208075909.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a:ln>
            <a:noFill/>
          </a:ln>
        </p:spPr>
      </p:pic>
      <p:cxnSp>
        <p:nvCxnSpPr>
          <p:cNvPr id="5" name="Straight Connector 4"/>
          <p:cNvCxnSpPr/>
          <p:nvPr/>
        </p:nvCxnSpPr>
        <p:spPr>
          <a:xfrm flipV="1">
            <a:off x="9347200" y="3276600"/>
            <a:ext cx="2590800" cy="32004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 name="Straight Connector 6"/>
          <p:cNvCxnSpPr/>
          <p:nvPr/>
        </p:nvCxnSpPr>
        <p:spPr>
          <a:xfrm>
            <a:off x="10185400" y="6172200"/>
            <a:ext cx="381000" cy="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 name="Straight Connector 8"/>
          <p:cNvCxnSpPr/>
          <p:nvPr/>
        </p:nvCxnSpPr>
        <p:spPr>
          <a:xfrm>
            <a:off x="10337800" y="5791200"/>
            <a:ext cx="228600" cy="3810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1" name="Straight Connector 10"/>
          <p:cNvCxnSpPr/>
          <p:nvPr/>
        </p:nvCxnSpPr>
        <p:spPr>
          <a:xfrm flipV="1">
            <a:off x="10795000" y="5257800"/>
            <a:ext cx="381000" cy="762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Straight Connector 12"/>
          <p:cNvCxnSpPr/>
          <p:nvPr/>
        </p:nvCxnSpPr>
        <p:spPr>
          <a:xfrm>
            <a:off x="10947400" y="4876800"/>
            <a:ext cx="228600" cy="3810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5" name="Straight Connector 14"/>
          <p:cNvCxnSpPr/>
          <p:nvPr/>
        </p:nvCxnSpPr>
        <p:spPr>
          <a:xfrm flipV="1">
            <a:off x="11404600" y="4419600"/>
            <a:ext cx="304800" cy="1524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7" name="Straight Connector 16"/>
          <p:cNvCxnSpPr/>
          <p:nvPr/>
        </p:nvCxnSpPr>
        <p:spPr>
          <a:xfrm>
            <a:off x="11557000" y="4191000"/>
            <a:ext cx="152400" cy="2286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0" name="Straight Connector 19"/>
          <p:cNvCxnSpPr/>
          <p:nvPr/>
        </p:nvCxnSpPr>
        <p:spPr>
          <a:xfrm>
            <a:off x="11938000" y="3657600"/>
            <a:ext cx="228600" cy="1524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2" name="Straight Connector 21"/>
          <p:cNvCxnSpPr/>
          <p:nvPr/>
        </p:nvCxnSpPr>
        <p:spPr>
          <a:xfrm flipV="1">
            <a:off x="11861800" y="3810000"/>
            <a:ext cx="304800" cy="152400"/>
          </a:xfrm>
          <a:prstGeom prst="line">
            <a:avLst/>
          </a:prstGeom>
          <a:noFill/>
          <a:ln w="381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6" name="Straight Arrow Connector 25"/>
          <p:cNvCxnSpPr/>
          <p:nvPr/>
        </p:nvCxnSpPr>
        <p:spPr>
          <a:xfrm>
            <a:off x="6451600" y="3276600"/>
            <a:ext cx="3429000" cy="1676400"/>
          </a:xfrm>
          <a:prstGeom prst="straightConnector1">
            <a:avLst/>
          </a:prstGeom>
          <a:noFill/>
          <a:ln w="76200" cap="flat">
            <a:solidFill>
              <a:srgbClr val="00B05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24" name="Smiley Face 23"/>
          <p:cNvSpPr/>
          <p:nvPr/>
        </p:nvSpPr>
        <p:spPr>
          <a:xfrm>
            <a:off x="6299200" y="2743200"/>
            <a:ext cx="1447800" cy="1447800"/>
          </a:xfrm>
          <a:prstGeom prst="smileyFace">
            <a:avLst/>
          </a:prstGeom>
          <a:solidFill>
            <a:srgbClr val="00B050"/>
          </a:solidFill>
          <a:ln w="38100" cap="flat">
            <a:solidFill>
              <a:schemeClr val="tx1">
                <a:lumMod val="5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cxnSp>
        <p:nvCxnSpPr>
          <p:cNvPr id="28" name="Straight Arrow Connector 27"/>
          <p:cNvCxnSpPr/>
          <p:nvPr/>
        </p:nvCxnSpPr>
        <p:spPr>
          <a:xfrm flipH="1" flipV="1">
            <a:off x="11785600" y="5105400"/>
            <a:ext cx="2590800" cy="11430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23" name="&quot;No&quot; Symbol 22"/>
          <p:cNvSpPr/>
          <p:nvPr/>
        </p:nvSpPr>
        <p:spPr>
          <a:xfrm>
            <a:off x="13690600" y="5638800"/>
            <a:ext cx="1371600" cy="1371600"/>
          </a:xfrm>
          <a:prstGeom prst="noSmoking">
            <a:avLst/>
          </a:prstGeom>
          <a:solidFill>
            <a:srgbClr val="FF0000"/>
          </a:solidFill>
          <a:ln w="127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30" name="TextBox 29"/>
          <p:cNvSpPr txBox="1"/>
          <p:nvPr/>
        </p:nvSpPr>
        <p:spPr>
          <a:xfrm>
            <a:off x="5232400" y="1905000"/>
            <a:ext cx="4191000" cy="779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00B050"/>
                </a:solidFill>
              </a:rPr>
              <a:t>This side OK!</a:t>
            </a:r>
          </a:p>
        </p:txBody>
      </p:sp>
      <p:sp>
        <p:nvSpPr>
          <p:cNvPr id="31" name="TextBox 30"/>
          <p:cNvSpPr txBox="1"/>
          <p:nvPr/>
        </p:nvSpPr>
        <p:spPr>
          <a:xfrm>
            <a:off x="11557000" y="7467600"/>
            <a:ext cx="4699000" cy="779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Nope, other side!</a:t>
            </a:r>
          </a:p>
        </p:txBody>
      </p:sp>
      <p:pic>
        <p:nvPicPr>
          <p:cNvPr id="19" name="Picture 18">
            <a:extLst>
              <a:ext uri="{FF2B5EF4-FFF2-40B4-BE49-F238E27FC236}">
                <a16:creationId xmlns:a16="http://schemas.microsoft.com/office/drawing/2014/main" id="{EF1EC813-DB31-48F3-AE04-36AE891982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2948634058"/>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0EFBA4-8221-49D1-A4FB-D2A93C9FF2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9174" y="-1682368"/>
            <a:ext cx="21855814" cy="10840882"/>
          </a:xfrm>
          <a:prstGeom prst="rect">
            <a:avLst/>
          </a:prstGeom>
        </p:spPr>
      </p:pic>
      <p:cxnSp>
        <p:nvCxnSpPr>
          <p:cNvPr id="5" name="Straight Arrow Connector 4">
            <a:extLst>
              <a:ext uri="{FF2B5EF4-FFF2-40B4-BE49-F238E27FC236}">
                <a16:creationId xmlns:a16="http://schemas.microsoft.com/office/drawing/2014/main" id="{9A5C53E9-D42A-426D-887F-E46383424A31}"/>
              </a:ext>
            </a:extLst>
          </p:cNvPr>
          <p:cNvCxnSpPr>
            <a:cxnSpLocks/>
          </p:cNvCxnSpPr>
          <p:nvPr/>
        </p:nvCxnSpPr>
        <p:spPr>
          <a:xfrm>
            <a:off x="10871200" y="1981200"/>
            <a:ext cx="0" cy="2005314"/>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525285568"/>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1B490F6-6A86-4F51-95D8-24DBC0EF1A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9174" y="-1682368"/>
            <a:ext cx="21855814" cy="10840882"/>
          </a:xfrm>
          <a:prstGeom prst="rect">
            <a:avLst/>
          </a:prstGeom>
        </p:spPr>
      </p:pic>
      <p:cxnSp>
        <p:nvCxnSpPr>
          <p:cNvPr id="9" name="Straight Arrow Connector 8">
            <a:extLst>
              <a:ext uri="{FF2B5EF4-FFF2-40B4-BE49-F238E27FC236}">
                <a16:creationId xmlns:a16="http://schemas.microsoft.com/office/drawing/2014/main" id="{8FA8042F-BBCF-4912-9EF4-5AC4E2406DFF}"/>
              </a:ext>
            </a:extLst>
          </p:cNvPr>
          <p:cNvCxnSpPr>
            <a:cxnSpLocks/>
          </p:cNvCxnSpPr>
          <p:nvPr/>
        </p:nvCxnSpPr>
        <p:spPr>
          <a:xfrm>
            <a:off x="8280400" y="2133600"/>
            <a:ext cx="0" cy="2005314"/>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a:extLst>
              <a:ext uri="{FF2B5EF4-FFF2-40B4-BE49-F238E27FC236}">
                <a16:creationId xmlns:a16="http://schemas.microsoft.com/office/drawing/2014/main" id="{ACB02E91-5AB1-41F2-B52B-6B25B04F4761}"/>
              </a:ext>
            </a:extLst>
          </p:cNvPr>
          <p:cNvCxnSpPr>
            <a:cxnSpLocks/>
          </p:cNvCxnSpPr>
          <p:nvPr/>
        </p:nvCxnSpPr>
        <p:spPr>
          <a:xfrm>
            <a:off x="7137400" y="2133600"/>
            <a:ext cx="0" cy="2005314"/>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1" name="Straight Arrow Connector 10">
            <a:extLst>
              <a:ext uri="{FF2B5EF4-FFF2-40B4-BE49-F238E27FC236}">
                <a16:creationId xmlns:a16="http://schemas.microsoft.com/office/drawing/2014/main" id="{EC0A8D72-FDA0-4F3C-BA7E-BC5CC941A10A}"/>
              </a:ext>
            </a:extLst>
          </p:cNvPr>
          <p:cNvCxnSpPr>
            <a:cxnSpLocks/>
          </p:cNvCxnSpPr>
          <p:nvPr/>
        </p:nvCxnSpPr>
        <p:spPr>
          <a:xfrm>
            <a:off x="5537200" y="2133600"/>
            <a:ext cx="0" cy="2005314"/>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1516242940"/>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Denying Affordance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5" name="Picture 4">
            <a:extLst>
              <a:ext uri="{FF2B5EF4-FFF2-40B4-BE49-F238E27FC236}">
                <a16:creationId xmlns:a16="http://schemas.microsoft.com/office/drawing/2014/main" id="{49F4CAC4-1A0B-4BE9-A417-B9F08E6B04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9174" y="-1682368"/>
            <a:ext cx="21855814" cy="10840882"/>
          </a:xfrm>
          <a:prstGeom prst="rect">
            <a:avLst/>
          </a:prstGeom>
        </p:spPr>
      </p:pic>
      <p:cxnSp>
        <p:nvCxnSpPr>
          <p:cNvPr id="6" name="Straight Arrow Connector 5">
            <a:extLst>
              <a:ext uri="{FF2B5EF4-FFF2-40B4-BE49-F238E27FC236}">
                <a16:creationId xmlns:a16="http://schemas.microsoft.com/office/drawing/2014/main" id="{975F7E32-3CA4-4F92-A68F-68258E40E81B}"/>
              </a:ext>
            </a:extLst>
          </p:cNvPr>
          <p:cNvCxnSpPr>
            <a:cxnSpLocks/>
          </p:cNvCxnSpPr>
          <p:nvPr/>
        </p:nvCxnSpPr>
        <p:spPr>
          <a:xfrm flipV="1">
            <a:off x="8661400" y="6248400"/>
            <a:ext cx="2286000" cy="2590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 name="Straight Arrow Connector 8">
            <a:extLst>
              <a:ext uri="{FF2B5EF4-FFF2-40B4-BE49-F238E27FC236}">
                <a16:creationId xmlns:a16="http://schemas.microsoft.com/office/drawing/2014/main" id="{2661135A-6C2A-4C77-8970-F60511F12CC9}"/>
              </a:ext>
            </a:extLst>
          </p:cNvPr>
          <p:cNvCxnSpPr>
            <a:cxnSpLocks/>
          </p:cNvCxnSpPr>
          <p:nvPr/>
        </p:nvCxnSpPr>
        <p:spPr>
          <a:xfrm flipV="1">
            <a:off x="10947400" y="4964826"/>
            <a:ext cx="0" cy="1283574"/>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864443109"/>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375389087"/>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Shape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6" name="TextBox 5">
            <a:extLst>
              <a:ext uri="{FF2B5EF4-FFF2-40B4-BE49-F238E27FC236}">
                <a16:creationId xmlns:a16="http://schemas.microsoft.com/office/drawing/2014/main" id="{0F499361-F1F8-4344-863A-BE294CCCD481}"/>
              </a:ext>
            </a:extLst>
          </p:cNvPr>
          <p:cNvSpPr txBox="1"/>
          <p:nvPr/>
        </p:nvSpPr>
        <p:spPr>
          <a:xfrm>
            <a:off x="889000" y="2057400"/>
            <a:ext cx="150876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Shape consistency is important – it communicates affordance.</a:t>
            </a:r>
          </a:p>
        </p:txBody>
      </p:sp>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Shape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1193800" y="1600200"/>
            <a:ext cx="1481814"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 typeface="Arial" pitchFamily="34" charset="0"/>
              <a:buChar char="•"/>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7" name="Picture 6">
            <a:extLst>
              <a:ext uri="{FF2B5EF4-FFF2-40B4-BE49-F238E27FC236}">
                <a16:creationId xmlns:a16="http://schemas.microsoft.com/office/drawing/2014/main" id="{3A42501C-C86C-47E4-80BE-CB0210BA12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6256000" cy="9144000"/>
          </a:xfrm>
          <a:prstGeom prst="rect">
            <a:avLst/>
          </a:prstGeom>
        </p:spPr>
      </p:pic>
      <p:pic>
        <p:nvPicPr>
          <p:cNvPr id="5" name="Picture 4">
            <a:extLst>
              <a:ext uri="{FF2B5EF4-FFF2-40B4-BE49-F238E27FC236}">
                <a16:creationId xmlns:a16="http://schemas.microsoft.com/office/drawing/2014/main" id="{9FD52803-4FE7-4E71-A193-622C70FD6F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905087321"/>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Shape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1193800" y="1600200"/>
            <a:ext cx="1481814"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 typeface="Arial" pitchFamily="34" charset="0"/>
              <a:buChar char="•"/>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7" name="Picture 6">
            <a:extLst>
              <a:ext uri="{FF2B5EF4-FFF2-40B4-BE49-F238E27FC236}">
                <a16:creationId xmlns:a16="http://schemas.microsoft.com/office/drawing/2014/main" id="{3A42501C-C86C-47E4-80BE-CB0210BA12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6256000" cy="9144000"/>
          </a:xfrm>
          <a:prstGeom prst="rect">
            <a:avLst/>
          </a:prstGeom>
        </p:spPr>
      </p:pic>
      <p:sp>
        <p:nvSpPr>
          <p:cNvPr id="4" name="Rectangle 3">
            <a:extLst>
              <a:ext uri="{FF2B5EF4-FFF2-40B4-BE49-F238E27FC236}">
                <a16:creationId xmlns:a16="http://schemas.microsoft.com/office/drawing/2014/main" id="{7B10E09E-2D2F-4AB2-A4AF-FE36614C18B8}"/>
              </a:ext>
            </a:extLst>
          </p:cNvPr>
          <p:cNvSpPr/>
          <p:nvPr/>
        </p:nvSpPr>
        <p:spPr>
          <a:xfrm>
            <a:off x="5918200" y="2514600"/>
            <a:ext cx="990600" cy="990600"/>
          </a:xfrm>
          <a:prstGeom prst="rect">
            <a:avLst/>
          </a:prstGeom>
          <a:noFill/>
          <a:ln w="28575"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6" name="Rectangle 5">
            <a:extLst>
              <a:ext uri="{FF2B5EF4-FFF2-40B4-BE49-F238E27FC236}">
                <a16:creationId xmlns:a16="http://schemas.microsoft.com/office/drawing/2014/main" id="{1C3EF2C7-FE4F-4D85-A32A-D3659A87CD60}"/>
              </a:ext>
            </a:extLst>
          </p:cNvPr>
          <p:cNvSpPr/>
          <p:nvPr/>
        </p:nvSpPr>
        <p:spPr>
          <a:xfrm>
            <a:off x="6889262" y="4572000"/>
            <a:ext cx="2667000" cy="990600"/>
          </a:xfrm>
          <a:prstGeom prst="rect">
            <a:avLst/>
          </a:prstGeom>
          <a:noFill/>
          <a:ln w="28575"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pic>
        <p:nvPicPr>
          <p:cNvPr id="8" name="Picture 7">
            <a:extLst>
              <a:ext uri="{FF2B5EF4-FFF2-40B4-BE49-F238E27FC236}">
                <a16:creationId xmlns:a16="http://schemas.microsoft.com/office/drawing/2014/main" id="{044A7370-6066-411A-BD8C-8860C72ECE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893247535"/>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Shape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5" name="Picture 4">
            <a:extLst>
              <a:ext uri="{FF2B5EF4-FFF2-40B4-BE49-F238E27FC236}">
                <a16:creationId xmlns:a16="http://schemas.microsoft.com/office/drawing/2014/main" id="{070B9B3D-B382-4B4F-94C3-7E9E03D619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6256000" cy="9144000"/>
          </a:xfrm>
          <a:prstGeom prst="rect">
            <a:avLst/>
          </a:prstGeom>
        </p:spPr>
      </p:pic>
      <p:sp>
        <p:nvSpPr>
          <p:cNvPr id="4" name="Rectangle 3">
            <a:extLst>
              <a:ext uri="{FF2B5EF4-FFF2-40B4-BE49-F238E27FC236}">
                <a16:creationId xmlns:a16="http://schemas.microsoft.com/office/drawing/2014/main" id="{ED31507F-FF2A-4FF5-ABFC-8781DD65301D}"/>
              </a:ext>
            </a:extLst>
          </p:cNvPr>
          <p:cNvSpPr/>
          <p:nvPr/>
        </p:nvSpPr>
        <p:spPr>
          <a:xfrm>
            <a:off x="2489200" y="3200400"/>
            <a:ext cx="5867400" cy="990600"/>
          </a:xfrm>
          <a:prstGeom prst="rect">
            <a:avLst/>
          </a:prstGeom>
          <a:noFill/>
          <a:ln w="28575"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Tree>
    <p:extLst>
      <p:ext uri="{BB962C8B-B14F-4D97-AF65-F5344CB8AC3E}">
        <p14:creationId xmlns:p14="http://schemas.microsoft.com/office/powerpoint/2010/main" val="1832063873"/>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Shape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1193800" y="1600200"/>
            <a:ext cx="1481814"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 typeface="Arial" pitchFamily="34" charset="0"/>
              <a:buChar char="•"/>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5" name="Picture 2" descr="C:\Users\David\Desktop\download (1).pn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pic>
        <p:nvPicPr>
          <p:cNvPr id="7" name="Picture 6">
            <a:extLst>
              <a:ext uri="{FF2B5EF4-FFF2-40B4-BE49-F238E27FC236}">
                <a16:creationId xmlns:a16="http://schemas.microsoft.com/office/drawing/2014/main" id="{87D9407E-F6AC-4B11-951C-C36AABB2BE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373824922"/>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Shape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1193800" y="1600200"/>
            <a:ext cx="1481814"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 typeface="Arial" pitchFamily="34" charset="0"/>
              <a:buChar char="•"/>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125954" name="Picture 2" descr="C:\Users\David\Desktop\download (1).pn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6" name="Rectangle 5"/>
          <p:cNvSpPr/>
          <p:nvPr/>
        </p:nvSpPr>
        <p:spPr>
          <a:xfrm>
            <a:off x="1727200" y="2971800"/>
            <a:ext cx="914400" cy="810476"/>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8" name="Rectangle 7"/>
          <p:cNvSpPr/>
          <p:nvPr/>
        </p:nvSpPr>
        <p:spPr>
          <a:xfrm>
            <a:off x="2717800" y="1524000"/>
            <a:ext cx="1143000" cy="17526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9" name="Rectangle 8"/>
          <p:cNvSpPr/>
          <p:nvPr/>
        </p:nvSpPr>
        <p:spPr>
          <a:xfrm>
            <a:off x="4089400" y="2438400"/>
            <a:ext cx="1371600" cy="8382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0" name="Rectangle 9"/>
          <p:cNvSpPr/>
          <p:nvPr/>
        </p:nvSpPr>
        <p:spPr>
          <a:xfrm rot="20848048">
            <a:off x="4064199" y="3249383"/>
            <a:ext cx="3352800" cy="8382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2" name="Rectangle 11"/>
          <p:cNvSpPr/>
          <p:nvPr/>
        </p:nvSpPr>
        <p:spPr>
          <a:xfrm>
            <a:off x="7747000" y="0"/>
            <a:ext cx="4419600" cy="73914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pic>
        <p:nvPicPr>
          <p:cNvPr id="13" name="Picture 12">
            <a:extLst>
              <a:ext uri="{FF2B5EF4-FFF2-40B4-BE49-F238E27FC236}">
                <a16:creationId xmlns:a16="http://schemas.microsoft.com/office/drawing/2014/main" id="{C7E3940B-89E3-4F20-9949-31DE557DB1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394826512"/>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Shape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7" name="TextBox 6">
            <a:extLst>
              <a:ext uri="{FF2B5EF4-FFF2-40B4-BE49-F238E27FC236}">
                <a16:creationId xmlns:a16="http://schemas.microsoft.com/office/drawing/2014/main" id="{CCE1F8D8-6879-4CD2-BC38-3F7072D8840C}"/>
              </a:ext>
            </a:extLst>
          </p:cNvPr>
          <p:cNvSpPr txBox="1"/>
          <p:nvPr/>
        </p:nvSpPr>
        <p:spPr>
          <a:xfrm>
            <a:off x="889000" y="2057400"/>
            <a:ext cx="15087600" cy="31803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Shape consistency is important – it communicates affordance.</a:t>
            </a:r>
          </a:p>
          <a:p>
            <a:pPr marL="571500" indent="-571500">
              <a:buFont typeface="Arial" panose="020B0604020202020204" pitchFamily="34" charset="0"/>
              <a:buChar char="•"/>
            </a:pPr>
            <a:endParaRPr lang="en-US" sz="4000"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3800" b="0" i="0" u="none" strike="noStrike" cap="none" spc="0" normalizeH="0" baseline="0" dirty="0">
                <a:ln>
                  <a:noFill/>
                </a:ln>
                <a:solidFill>
                  <a:schemeClr val="bg1"/>
                </a:solidFill>
                <a:effectLst/>
                <a:uFillTx/>
                <a:latin typeface="+mj-lt"/>
                <a:ea typeface="+mj-ea"/>
                <a:cs typeface="+mj-cs"/>
                <a:sym typeface="Verdana"/>
              </a:rPr>
              <a:t>Primitive</a:t>
            </a:r>
            <a:r>
              <a:rPr kumimoji="0" lang="en-US" sz="3800" b="0" i="0" u="none" strike="noStrike" cap="none" spc="0" normalizeH="0" dirty="0">
                <a:ln>
                  <a:noFill/>
                </a:ln>
                <a:solidFill>
                  <a:schemeClr val="bg1"/>
                </a:solidFill>
                <a:effectLst/>
                <a:uFillTx/>
                <a:latin typeface="+mj-lt"/>
                <a:ea typeface="+mj-ea"/>
                <a:cs typeface="+mj-cs"/>
                <a:sym typeface="Verdana"/>
              </a:rPr>
              <a:t> shapes have an effect on player psychology.</a:t>
            </a:r>
            <a:br>
              <a:rPr kumimoji="0" lang="en-US" sz="3800" b="0" i="0" u="none" strike="noStrike" cap="none" spc="0" normalizeH="0" dirty="0">
                <a:ln>
                  <a:noFill/>
                </a:ln>
                <a:solidFill>
                  <a:schemeClr val="bg1"/>
                </a:solidFill>
                <a:effectLst/>
                <a:uFillTx/>
                <a:latin typeface="+mj-lt"/>
                <a:ea typeface="+mj-ea"/>
                <a:cs typeface="+mj-cs"/>
                <a:sym typeface="Verdana"/>
              </a:rPr>
            </a:br>
            <a:endParaRPr kumimoji="0" lang="en-US" sz="3800" b="0" i="0" u="none" strike="noStrike" cap="none" spc="0" normalizeH="0" dirty="0">
              <a:ln>
                <a:noFill/>
              </a:ln>
              <a:solidFill>
                <a:schemeClr val="bg1"/>
              </a:solidFill>
              <a:effectLst/>
              <a:uFillTx/>
              <a:latin typeface="+mj-lt"/>
              <a:ea typeface="+mj-ea"/>
              <a:cs typeface="+mj-cs"/>
              <a:sym typeface="Verdana"/>
            </a:endParaRPr>
          </a:p>
        </p:txBody>
      </p:sp>
    </p:spTree>
    <p:extLst>
      <p:ext uri="{BB962C8B-B14F-4D97-AF65-F5344CB8AC3E}">
        <p14:creationId xmlns:p14="http://schemas.microsoft.com/office/powerpoint/2010/main" val="3491266088"/>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Shape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6" name="TextBox 5">
            <a:extLst>
              <a:ext uri="{FF2B5EF4-FFF2-40B4-BE49-F238E27FC236}">
                <a16:creationId xmlns:a16="http://schemas.microsoft.com/office/drawing/2014/main" id="{466BF05A-5F9B-4B88-A3B1-9D08F0747D70}"/>
              </a:ext>
            </a:extLst>
          </p:cNvPr>
          <p:cNvSpPr txBox="1"/>
          <p:nvPr/>
        </p:nvSpPr>
        <p:spPr>
          <a:xfrm>
            <a:off x="889000" y="2057400"/>
            <a:ext cx="15087600" cy="37651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Shape consistency is important – it communicates affordance.</a:t>
            </a:r>
          </a:p>
          <a:p>
            <a:pPr marL="571500" indent="-571500">
              <a:buFont typeface="Arial" panose="020B0604020202020204" pitchFamily="34" charset="0"/>
              <a:buChar char="•"/>
            </a:pPr>
            <a:endParaRPr lang="en-US" sz="4000"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3800" b="0" i="0" u="none" strike="noStrike" cap="none" spc="0" normalizeH="0" baseline="0" dirty="0">
                <a:ln>
                  <a:noFill/>
                </a:ln>
                <a:solidFill>
                  <a:schemeClr val="bg1"/>
                </a:solidFill>
                <a:effectLst/>
                <a:uFillTx/>
                <a:latin typeface="+mj-lt"/>
                <a:ea typeface="+mj-ea"/>
                <a:cs typeface="+mj-cs"/>
                <a:sym typeface="Verdana"/>
              </a:rPr>
              <a:t>Primitive</a:t>
            </a:r>
            <a:r>
              <a:rPr kumimoji="0" lang="en-US" sz="3800" b="0" i="0" u="none" strike="noStrike" cap="none" spc="0" normalizeH="0" dirty="0">
                <a:ln>
                  <a:noFill/>
                </a:ln>
                <a:solidFill>
                  <a:schemeClr val="bg1"/>
                </a:solidFill>
                <a:effectLst/>
                <a:uFillTx/>
                <a:latin typeface="+mj-lt"/>
                <a:ea typeface="+mj-ea"/>
                <a:cs typeface="+mj-cs"/>
                <a:sym typeface="Verdana"/>
              </a:rPr>
              <a:t> shapes have an effect on player psychology.</a:t>
            </a:r>
            <a:br>
              <a:rPr kumimoji="0" lang="en-US" sz="3800" b="0" i="0" u="none" strike="noStrike" cap="none" spc="0" normalizeH="0" dirty="0">
                <a:ln>
                  <a:noFill/>
                </a:ln>
                <a:solidFill>
                  <a:schemeClr val="bg1"/>
                </a:solidFill>
                <a:effectLst/>
                <a:uFillTx/>
                <a:latin typeface="+mj-lt"/>
                <a:ea typeface="+mj-ea"/>
                <a:cs typeface="+mj-cs"/>
                <a:sym typeface="Verdana"/>
              </a:rPr>
            </a:br>
            <a:endParaRPr kumimoji="0" lang="en-US" sz="3800" b="0" i="0" u="none" strike="noStrike" cap="none" spc="0" normalizeH="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3800" dirty="0">
                <a:solidFill>
                  <a:schemeClr val="bg1"/>
                </a:solidFill>
              </a:rPr>
              <a:t>We can use this to guide players!</a:t>
            </a:r>
            <a:r>
              <a:rPr kumimoji="0" lang="en-US" sz="3800" b="0" i="0" u="none" strike="noStrike" cap="none" spc="0" normalizeH="0" dirty="0">
                <a:ln>
                  <a:noFill/>
                </a:ln>
                <a:solidFill>
                  <a:schemeClr val="bg1"/>
                </a:solidFill>
                <a:effectLst/>
                <a:uFillTx/>
                <a:latin typeface="+mj-lt"/>
                <a:ea typeface="+mj-ea"/>
                <a:cs typeface="+mj-cs"/>
                <a:sym typeface="Verdana"/>
              </a:rPr>
              <a:t> </a:t>
            </a:r>
            <a:endParaRPr lang="en-US" sz="3800" dirty="0">
              <a:solidFill>
                <a:schemeClr val="bg1"/>
              </a:solidFill>
            </a:endParaRPr>
          </a:p>
        </p:txBody>
      </p:sp>
    </p:spTree>
    <p:extLst>
      <p:ext uri="{BB962C8B-B14F-4D97-AF65-F5344CB8AC3E}">
        <p14:creationId xmlns:p14="http://schemas.microsoft.com/office/powerpoint/2010/main" val="62584188"/>
      </p:ext>
    </p:extLst>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Shape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1" name="Picture 10">
            <a:extLst>
              <a:ext uri="{FF2B5EF4-FFF2-40B4-BE49-F238E27FC236}">
                <a16:creationId xmlns:a16="http://schemas.microsoft.com/office/drawing/2014/main" id="{B8F2669B-774D-45F3-BA6C-58C011638E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0" y="1524000"/>
            <a:ext cx="14367282" cy="6908310"/>
          </a:xfrm>
          <a:prstGeom prst="rect">
            <a:avLst/>
          </a:prstGeom>
        </p:spPr>
      </p:pic>
    </p:spTree>
    <p:extLst>
      <p:ext uri="{BB962C8B-B14F-4D97-AF65-F5344CB8AC3E}">
        <p14:creationId xmlns:p14="http://schemas.microsoft.com/office/powerpoint/2010/main" val="1565870464"/>
      </p:ext>
    </p:extLst>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5411D1-2734-4A5F-BF38-C0ECB20D75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0" y="1524000"/>
            <a:ext cx="14367282" cy="6908310"/>
          </a:xfrm>
          <a:prstGeom prst="rect">
            <a:avLst/>
          </a:prstGeom>
        </p:spPr>
      </p:pic>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Shape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Tree>
    <p:extLst>
      <p:ext uri="{BB962C8B-B14F-4D97-AF65-F5344CB8AC3E}">
        <p14:creationId xmlns:p14="http://schemas.microsoft.com/office/powerpoint/2010/main" val="3518458080"/>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EB92408-9F6A-41F5-ABAD-92D8BC0B0E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0" y="1524000"/>
            <a:ext cx="14367281" cy="6908309"/>
          </a:xfrm>
          <a:prstGeom prst="rect">
            <a:avLst/>
          </a:prstGeom>
        </p:spPr>
      </p:pic>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Shape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Tree>
    <p:extLst>
      <p:ext uri="{BB962C8B-B14F-4D97-AF65-F5344CB8AC3E}">
        <p14:creationId xmlns:p14="http://schemas.microsoft.com/office/powerpoint/2010/main" val="692775920"/>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5EC1F86-0514-43C6-A1A8-9CE9CFC27E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0" y="1524000"/>
            <a:ext cx="14367281" cy="6908309"/>
          </a:xfrm>
          <a:prstGeom prst="rect">
            <a:avLst/>
          </a:prstGeom>
        </p:spPr>
      </p:pic>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Shape</a:t>
            </a:r>
          </a:p>
        </p:txBody>
      </p:sp>
      <p:pic>
        <p:nvPicPr>
          <p:cNvPr id="5" name="Picture 2" descr="Related image"/>
          <p:cNvPicPr>
            <a:picLocks noChangeAspect="1" noChangeArrowheads="1"/>
          </p:cNvPicPr>
          <p:nvPr/>
        </p:nvPicPr>
        <p:blipFill>
          <a:blip r:embed="rId4" cstate="print"/>
          <a:srcRect/>
          <a:stretch>
            <a:fillRect/>
          </a:stretch>
        </p:blipFill>
        <p:spPr bwMode="auto">
          <a:xfrm>
            <a:off x="1803400" y="2319267"/>
            <a:ext cx="2801132" cy="3753077"/>
          </a:xfrm>
          <a:prstGeom prst="rect">
            <a:avLst/>
          </a:prstGeom>
          <a:noFill/>
        </p:spPr>
      </p:pic>
      <p:pic>
        <p:nvPicPr>
          <p:cNvPr id="6" name="Picture 6" descr="Related image"/>
          <p:cNvPicPr>
            <a:picLocks noChangeAspect="1" noChangeArrowheads="1"/>
          </p:cNvPicPr>
          <p:nvPr/>
        </p:nvPicPr>
        <p:blipFill>
          <a:blip r:embed="rId5" cstate="print"/>
          <a:srcRect/>
          <a:stretch>
            <a:fillRect/>
          </a:stretch>
        </p:blipFill>
        <p:spPr bwMode="auto">
          <a:xfrm>
            <a:off x="11277244" y="2671374"/>
            <a:ext cx="3480156" cy="3388270"/>
          </a:xfrm>
          <a:prstGeom prst="rect">
            <a:avLst/>
          </a:prstGeom>
          <a:noFill/>
        </p:spPr>
      </p:pic>
      <p:pic>
        <p:nvPicPr>
          <p:cNvPr id="193538" name="Picture 2" descr="C:\Users\David\Desktop\Untitled-2.png"/>
          <p:cNvPicPr>
            <a:picLocks noChangeAspect="1" noChangeArrowheads="1"/>
          </p:cNvPicPr>
          <p:nvPr/>
        </p:nvPicPr>
        <p:blipFill>
          <a:blip r:embed="rId6" cstate="print"/>
          <a:srcRect/>
          <a:stretch>
            <a:fillRect/>
          </a:stretch>
        </p:blipFill>
        <p:spPr bwMode="auto">
          <a:xfrm>
            <a:off x="6024948" y="2371693"/>
            <a:ext cx="4087570" cy="3913345"/>
          </a:xfrm>
          <a:prstGeom prst="rect">
            <a:avLst/>
          </a:prstGeom>
          <a:noFill/>
        </p:spPr>
      </p:pic>
      <p:pic>
        <p:nvPicPr>
          <p:cNvPr id="8" name="Picture 7">
            <a:extLst>
              <a:ext uri="{FF2B5EF4-FFF2-40B4-BE49-F238E27FC236}">
                <a16:creationId xmlns:a16="http://schemas.microsoft.com/office/drawing/2014/main" id="{533903C0-45B3-49BD-BB6C-77074F67AC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479195134"/>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Shape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736600" y="1600200"/>
            <a:ext cx="1478280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 typeface="Arial" pitchFamily="34" charset="0"/>
              <a:buChar char="•"/>
              <a:tabLst/>
            </a:pPr>
            <a:r>
              <a:rPr lang="en-US" dirty="0" err="1">
                <a:solidFill>
                  <a:schemeClr val="bg1"/>
                </a:solidFill>
              </a:rPr>
              <a:t>asdf</a:t>
            </a:r>
            <a:endParaRPr lang="en-US" dirty="0">
              <a:solidFill>
                <a:schemeClr val="bg1"/>
              </a:solidFill>
            </a:endParaRPr>
          </a:p>
        </p:txBody>
      </p:sp>
      <p:sp>
        <p:nvSpPr>
          <p:cNvPr id="10" name="TextBox 9"/>
          <p:cNvSpPr txBox="1"/>
          <p:nvPr/>
        </p:nvSpPr>
        <p:spPr>
          <a:xfrm rot="20759688">
            <a:off x="6975011" y="3207524"/>
            <a:ext cx="2278765" cy="210313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TEMP – needs image</a:t>
            </a:r>
            <a:endParaRPr lang="en-US" dirty="0">
              <a:solidFill>
                <a:srgbClr val="FF0000"/>
              </a:solidFill>
              <a:effectLst>
                <a:outerShdw blurRad="38100" dist="38100" dir="2700000" algn="tl">
                  <a:srgbClr val="000000">
                    <a:alpha val="43137"/>
                  </a:srgbClr>
                </a:outerShdw>
              </a:effectLst>
            </a:endParaRPr>
          </a:p>
        </p:txBody>
      </p:sp>
      <p:pic>
        <p:nvPicPr>
          <p:cNvPr id="1026" name="Picture 2" descr="C:\Users\David\Desktop\PS4\Uncharted_ The Lost Legacy™_20180217132719.jpg"/>
          <p:cNvPicPr>
            <a:picLocks noChangeAspect="1" noChangeArrowheads="1"/>
          </p:cNvPicPr>
          <p:nvPr/>
        </p:nvPicPr>
        <p:blipFill>
          <a:blip r:embed="rId3" cstate="print"/>
          <a:srcRect/>
          <a:stretch>
            <a:fillRect/>
          </a:stretch>
        </p:blipFill>
        <p:spPr bwMode="auto">
          <a:xfrm>
            <a:off x="0" y="-1"/>
            <a:ext cx="16256000" cy="9144001"/>
          </a:xfrm>
          <a:prstGeom prst="rect">
            <a:avLst/>
          </a:prstGeom>
          <a:noFill/>
        </p:spPr>
      </p:pic>
      <p:sp>
        <p:nvSpPr>
          <p:cNvPr id="6" name="TextBox 5">
            <a:extLst>
              <a:ext uri="{FF2B5EF4-FFF2-40B4-BE49-F238E27FC236}">
                <a16:creationId xmlns:a16="http://schemas.microsoft.com/office/drawing/2014/main" id="{B057ABB2-A68B-45EB-8DE6-24D6B8092649}"/>
              </a:ext>
            </a:extLst>
          </p:cNvPr>
          <p:cNvSpPr txBox="1"/>
          <p:nvPr/>
        </p:nvSpPr>
        <p:spPr>
          <a:xfrm>
            <a:off x="10033000" y="8364301"/>
            <a:ext cx="6871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The Lost Legacy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Ray Almaden</a:t>
            </a:r>
          </a:p>
        </p:txBody>
      </p:sp>
    </p:spTree>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Shape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736600" y="1600200"/>
            <a:ext cx="1478280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 typeface="Arial" pitchFamily="34" charset="0"/>
              <a:buChar char="•"/>
              <a:tabLst/>
            </a:pPr>
            <a:r>
              <a:rPr lang="en-US" dirty="0" err="1">
                <a:solidFill>
                  <a:schemeClr val="bg1"/>
                </a:solidFill>
              </a:rPr>
              <a:t>asdf</a:t>
            </a:r>
            <a:endParaRPr lang="en-US" dirty="0">
              <a:solidFill>
                <a:schemeClr val="bg1"/>
              </a:solidFill>
            </a:endParaRPr>
          </a:p>
        </p:txBody>
      </p:sp>
      <p:sp>
        <p:nvSpPr>
          <p:cNvPr id="5" name="TextBox 4"/>
          <p:cNvSpPr txBox="1"/>
          <p:nvPr/>
        </p:nvSpPr>
        <p:spPr>
          <a:xfrm rot="20759688">
            <a:off x="6942610" y="2943738"/>
            <a:ext cx="4458740" cy="210313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TEMP – needs image with highlights</a:t>
            </a:r>
            <a:endParaRPr lang="en-US" dirty="0">
              <a:solidFill>
                <a:srgbClr val="FF0000"/>
              </a:solidFill>
              <a:effectLst>
                <a:outerShdw blurRad="38100" dist="38100" dir="2700000" algn="tl">
                  <a:srgbClr val="000000">
                    <a:alpha val="43137"/>
                  </a:srgbClr>
                </a:outerShdw>
              </a:effectLst>
            </a:endParaRPr>
          </a:p>
        </p:txBody>
      </p:sp>
      <p:pic>
        <p:nvPicPr>
          <p:cNvPr id="6" name="Picture 2" descr="C:\Users\David\Desktop\PS4\Uncharted_ The Lost Legacy™_20180217132719.jpg"/>
          <p:cNvPicPr>
            <a:picLocks noChangeAspect="1" noChangeArrowheads="1"/>
          </p:cNvPicPr>
          <p:nvPr/>
        </p:nvPicPr>
        <p:blipFill>
          <a:blip r:embed="rId3" cstate="print"/>
          <a:srcRect/>
          <a:stretch>
            <a:fillRect/>
          </a:stretch>
        </p:blipFill>
        <p:spPr bwMode="auto">
          <a:xfrm>
            <a:off x="0" y="-1"/>
            <a:ext cx="16256000" cy="9144001"/>
          </a:xfrm>
          <a:prstGeom prst="rect">
            <a:avLst/>
          </a:prstGeom>
          <a:noFill/>
        </p:spPr>
      </p:pic>
      <p:cxnSp>
        <p:nvCxnSpPr>
          <p:cNvPr id="8" name="Straight Connector 7"/>
          <p:cNvCxnSpPr/>
          <p:nvPr/>
        </p:nvCxnSpPr>
        <p:spPr>
          <a:xfrm>
            <a:off x="9499600" y="3581400"/>
            <a:ext cx="0" cy="12954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Connector 9"/>
          <p:cNvCxnSpPr/>
          <p:nvPr/>
        </p:nvCxnSpPr>
        <p:spPr>
          <a:xfrm>
            <a:off x="7670800" y="3581400"/>
            <a:ext cx="0" cy="12954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1" name="Straight Connector 10"/>
          <p:cNvCxnSpPr/>
          <p:nvPr/>
        </p:nvCxnSpPr>
        <p:spPr>
          <a:xfrm>
            <a:off x="7594600" y="3581400"/>
            <a:ext cx="1981200" cy="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Straight Connector 12"/>
          <p:cNvCxnSpPr/>
          <p:nvPr/>
        </p:nvCxnSpPr>
        <p:spPr>
          <a:xfrm>
            <a:off x="7594600" y="4876800"/>
            <a:ext cx="1981200" cy="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4" name="Straight Connector 13"/>
          <p:cNvCxnSpPr/>
          <p:nvPr/>
        </p:nvCxnSpPr>
        <p:spPr>
          <a:xfrm>
            <a:off x="6146800" y="5638800"/>
            <a:ext cx="1066800" cy="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5" name="Straight Connector 14"/>
          <p:cNvCxnSpPr/>
          <p:nvPr/>
        </p:nvCxnSpPr>
        <p:spPr>
          <a:xfrm>
            <a:off x="6299200" y="5181600"/>
            <a:ext cx="1447800" cy="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1" name="Straight Connector 20"/>
          <p:cNvCxnSpPr/>
          <p:nvPr/>
        </p:nvCxnSpPr>
        <p:spPr>
          <a:xfrm flipH="1" flipV="1">
            <a:off x="9133840" y="5250180"/>
            <a:ext cx="76200" cy="1447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2" name="Straight Connector 21"/>
          <p:cNvCxnSpPr/>
          <p:nvPr/>
        </p:nvCxnSpPr>
        <p:spPr>
          <a:xfrm flipH="1" flipV="1">
            <a:off x="9956800" y="4038600"/>
            <a:ext cx="152400" cy="2895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4" name="Straight Connector 23"/>
          <p:cNvCxnSpPr/>
          <p:nvPr/>
        </p:nvCxnSpPr>
        <p:spPr>
          <a:xfrm flipH="1">
            <a:off x="9956800" y="3733800"/>
            <a:ext cx="1143000" cy="304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6" name="Straight Connector 25"/>
          <p:cNvCxnSpPr/>
          <p:nvPr/>
        </p:nvCxnSpPr>
        <p:spPr>
          <a:xfrm flipH="1" flipV="1">
            <a:off x="11099800" y="3733800"/>
            <a:ext cx="1524000" cy="2514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8" name="Straight Connector 27"/>
          <p:cNvCxnSpPr/>
          <p:nvPr/>
        </p:nvCxnSpPr>
        <p:spPr>
          <a:xfrm flipH="1">
            <a:off x="9118600" y="4953000"/>
            <a:ext cx="838200" cy="304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31" name="Arc 30"/>
          <p:cNvSpPr/>
          <p:nvPr/>
        </p:nvSpPr>
        <p:spPr>
          <a:xfrm>
            <a:off x="2717800" y="7010400"/>
            <a:ext cx="10134600" cy="2438400"/>
          </a:xfrm>
          <a:prstGeom prst="arc">
            <a:avLst>
              <a:gd name="adj1" fmla="val 10822179"/>
              <a:gd name="adj2" fmla="val 0"/>
            </a:avLst>
          </a:prstGeom>
          <a:noFill/>
          <a:ln w="38100" cap="flat">
            <a:solidFill>
              <a:srgbClr val="92D05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1439" tIns="45719" rIns="91439" bIns="45719" numCol="1" spcCol="38100" rtlCol="0" anchor="t">
            <a:noAutofit/>
          </a:bodyPr>
          <a:lstStyle/>
          <a:p>
            <a:pPr marL="0" marR="0" indent="0" algn="l" defTabSz="914400" rtl="0" fontAlgn="auto" latinLnBrk="1"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endParaRPr>
          </a:p>
        </p:txBody>
      </p:sp>
      <p:sp>
        <p:nvSpPr>
          <p:cNvPr id="32" name="Arc 31"/>
          <p:cNvSpPr/>
          <p:nvPr/>
        </p:nvSpPr>
        <p:spPr>
          <a:xfrm>
            <a:off x="127000" y="5791200"/>
            <a:ext cx="4114800" cy="2057400"/>
          </a:xfrm>
          <a:prstGeom prst="arc">
            <a:avLst>
              <a:gd name="adj1" fmla="val 10822179"/>
              <a:gd name="adj2" fmla="val 0"/>
            </a:avLst>
          </a:prstGeom>
          <a:noFill/>
          <a:ln w="38100" cap="flat">
            <a:solidFill>
              <a:srgbClr val="92D05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1439" tIns="45719" rIns="91439" bIns="45719" numCol="1" spcCol="38100" rtlCol="0" anchor="t">
            <a:noAutofit/>
          </a:bodyPr>
          <a:lstStyle/>
          <a:p>
            <a:pPr marL="0" marR="0" indent="0" algn="l" defTabSz="914400" rtl="0" fontAlgn="auto" latinLnBrk="1"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endParaRPr>
          </a:p>
        </p:txBody>
      </p:sp>
      <p:sp>
        <p:nvSpPr>
          <p:cNvPr id="33" name="Arc 32"/>
          <p:cNvSpPr/>
          <p:nvPr/>
        </p:nvSpPr>
        <p:spPr>
          <a:xfrm>
            <a:off x="12547600" y="4419600"/>
            <a:ext cx="3276600" cy="1600200"/>
          </a:xfrm>
          <a:prstGeom prst="arc">
            <a:avLst>
              <a:gd name="adj1" fmla="val 10822179"/>
              <a:gd name="adj2" fmla="val 0"/>
            </a:avLst>
          </a:prstGeom>
          <a:noFill/>
          <a:ln w="38100" cap="flat">
            <a:solidFill>
              <a:srgbClr val="92D05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1439" tIns="45719" rIns="91439" bIns="45719" numCol="1" spcCol="38100" rtlCol="0" anchor="t">
            <a:noAutofit/>
          </a:bodyPr>
          <a:lstStyle/>
          <a:p>
            <a:pPr marL="0" marR="0" indent="0" algn="l" defTabSz="914400" rtl="0" fontAlgn="auto" latinLnBrk="1"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endParaRPr>
          </a:p>
        </p:txBody>
      </p:sp>
      <p:cxnSp>
        <p:nvCxnSpPr>
          <p:cNvPr id="35" name="Straight Connector 34"/>
          <p:cNvCxnSpPr/>
          <p:nvPr/>
        </p:nvCxnSpPr>
        <p:spPr>
          <a:xfrm>
            <a:off x="3632200" y="5486400"/>
            <a:ext cx="0" cy="7620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37" name="Straight Connector 36"/>
          <p:cNvCxnSpPr/>
          <p:nvPr/>
        </p:nvCxnSpPr>
        <p:spPr>
          <a:xfrm>
            <a:off x="3556000" y="5486400"/>
            <a:ext cx="1600200" cy="762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0" name="Straight Connector 39"/>
          <p:cNvCxnSpPr/>
          <p:nvPr/>
        </p:nvCxnSpPr>
        <p:spPr>
          <a:xfrm>
            <a:off x="5156200" y="5562600"/>
            <a:ext cx="0" cy="7620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1" name="Straight Connector 40"/>
          <p:cNvCxnSpPr/>
          <p:nvPr/>
        </p:nvCxnSpPr>
        <p:spPr>
          <a:xfrm flipH="1">
            <a:off x="3479800" y="3581400"/>
            <a:ext cx="838200" cy="304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2" name="Straight Connector 41"/>
          <p:cNvCxnSpPr/>
          <p:nvPr/>
        </p:nvCxnSpPr>
        <p:spPr>
          <a:xfrm flipV="1">
            <a:off x="3098800" y="3886200"/>
            <a:ext cx="76200" cy="19812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5" name="Straight Connector 44"/>
          <p:cNvCxnSpPr/>
          <p:nvPr/>
        </p:nvCxnSpPr>
        <p:spPr>
          <a:xfrm flipH="1">
            <a:off x="3327400" y="2209800"/>
            <a:ext cx="381000" cy="8382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6" name="Straight Connector 45"/>
          <p:cNvCxnSpPr/>
          <p:nvPr/>
        </p:nvCxnSpPr>
        <p:spPr>
          <a:xfrm flipH="1">
            <a:off x="3175000" y="3581400"/>
            <a:ext cx="381000" cy="12954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48" name="Straight Connector 47"/>
          <p:cNvCxnSpPr/>
          <p:nvPr/>
        </p:nvCxnSpPr>
        <p:spPr>
          <a:xfrm flipH="1" flipV="1">
            <a:off x="2489200" y="4038600"/>
            <a:ext cx="381000" cy="9144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1" name="Straight Connector 50"/>
          <p:cNvCxnSpPr/>
          <p:nvPr/>
        </p:nvCxnSpPr>
        <p:spPr>
          <a:xfrm flipH="1" flipV="1">
            <a:off x="1574800" y="3733800"/>
            <a:ext cx="990600" cy="1066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4" name="Straight Connector 53"/>
          <p:cNvCxnSpPr/>
          <p:nvPr/>
        </p:nvCxnSpPr>
        <p:spPr>
          <a:xfrm flipH="1" flipV="1">
            <a:off x="1041400" y="4038600"/>
            <a:ext cx="990600" cy="228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6" name="Straight Connector 55"/>
          <p:cNvCxnSpPr/>
          <p:nvPr/>
        </p:nvCxnSpPr>
        <p:spPr>
          <a:xfrm flipH="1" flipV="1">
            <a:off x="279400" y="4495800"/>
            <a:ext cx="1066800" cy="609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58" name="Straight Connector 57"/>
          <p:cNvCxnSpPr/>
          <p:nvPr/>
        </p:nvCxnSpPr>
        <p:spPr>
          <a:xfrm flipH="1" flipV="1">
            <a:off x="1041400" y="4343400"/>
            <a:ext cx="228600" cy="685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0" name="Straight Connector 59"/>
          <p:cNvCxnSpPr/>
          <p:nvPr/>
        </p:nvCxnSpPr>
        <p:spPr>
          <a:xfrm flipH="1" flipV="1">
            <a:off x="660400" y="4191000"/>
            <a:ext cx="228600" cy="685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1" name="Straight Connector 60"/>
          <p:cNvCxnSpPr/>
          <p:nvPr/>
        </p:nvCxnSpPr>
        <p:spPr>
          <a:xfrm flipH="1" flipV="1">
            <a:off x="14986000" y="3657600"/>
            <a:ext cx="304800" cy="9144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3" name="Straight Connector 62"/>
          <p:cNvCxnSpPr/>
          <p:nvPr/>
        </p:nvCxnSpPr>
        <p:spPr>
          <a:xfrm flipH="1" flipV="1">
            <a:off x="15595600" y="3657600"/>
            <a:ext cx="457200" cy="1066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5" name="Straight Connector 64"/>
          <p:cNvCxnSpPr/>
          <p:nvPr/>
        </p:nvCxnSpPr>
        <p:spPr>
          <a:xfrm flipH="1" flipV="1">
            <a:off x="14224000" y="2971800"/>
            <a:ext cx="838200" cy="685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7" name="Straight Connector 66"/>
          <p:cNvCxnSpPr/>
          <p:nvPr/>
        </p:nvCxnSpPr>
        <p:spPr>
          <a:xfrm flipH="1">
            <a:off x="13690600" y="2971800"/>
            <a:ext cx="533400" cy="304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9" name="Straight Connector 68"/>
          <p:cNvCxnSpPr/>
          <p:nvPr/>
        </p:nvCxnSpPr>
        <p:spPr>
          <a:xfrm flipH="1" flipV="1">
            <a:off x="11633200" y="2362200"/>
            <a:ext cx="1981200" cy="685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1" name="Straight Connector 70"/>
          <p:cNvCxnSpPr/>
          <p:nvPr/>
        </p:nvCxnSpPr>
        <p:spPr>
          <a:xfrm>
            <a:off x="6527800" y="3886200"/>
            <a:ext cx="0" cy="9144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3" name="Straight Connector 72"/>
          <p:cNvCxnSpPr/>
          <p:nvPr/>
        </p:nvCxnSpPr>
        <p:spPr>
          <a:xfrm>
            <a:off x="7366000" y="3886200"/>
            <a:ext cx="0" cy="9144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4" name="Straight Connector 73"/>
          <p:cNvCxnSpPr/>
          <p:nvPr/>
        </p:nvCxnSpPr>
        <p:spPr>
          <a:xfrm>
            <a:off x="6451600" y="3886200"/>
            <a:ext cx="990600" cy="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6" name="Straight Connector 75"/>
          <p:cNvCxnSpPr/>
          <p:nvPr/>
        </p:nvCxnSpPr>
        <p:spPr>
          <a:xfrm>
            <a:off x="6451600" y="2895600"/>
            <a:ext cx="0" cy="9144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7" name="Straight Connector 76"/>
          <p:cNvCxnSpPr/>
          <p:nvPr/>
        </p:nvCxnSpPr>
        <p:spPr>
          <a:xfrm>
            <a:off x="7289800" y="2895600"/>
            <a:ext cx="0" cy="9144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8" name="Straight Connector 77"/>
          <p:cNvCxnSpPr/>
          <p:nvPr/>
        </p:nvCxnSpPr>
        <p:spPr>
          <a:xfrm>
            <a:off x="6375400" y="2895600"/>
            <a:ext cx="990600" cy="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2" name="Straight Connector 81"/>
          <p:cNvCxnSpPr/>
          <p:nvPr/>
        </p:nvCxnSpPr>
        <p:spPr>
          <a:xfrm flipH="1" flipV="1">
            <a:off x="3175000" y="2590800"/>
            <a:ext cx="381000" cy="9144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3" name="Straight Connector 82"/>
          <p:cNvCxnSpPr/>
          <p:nvPr/>
        </p:nvCxnSpPr>
        <p:spPr>
          <a:xfrm flipH="1">
            <a:off x="3556000" y="3048000"/>
            <a:ext cx="533400" cy="5334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6" name="Straight Connector 85"/>
          <p:cNvCxnSpPr/>
          <p:nvPr/>
        </p:nvCxnSpPr>
        <p:spPr>
          <a:xfrm flipH="1" flipV="1">
            <a:off x="13385800" y="2362200"/>
            <a:ext cx="609600" cy="4572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8" name="Straight Connector 87"/>
          <p:cNvCxnSpPr/>
          <p:nvPr/>
        </p:nvCxnSpPr>
        <p:spPr>
          <a:xfrm flipH="1" flipV="1">
            <a:off x="13004800" y="3124200"/>
            <a:ext cx="685800" cy="1524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0" name="Straight Connector 89"/>
          <p:cNvCxnSpPr/>
          <p:nvPr/>
        </p:nvCxnSpPr>
        <p:spPr>
          <a:xfrm flipH="1">
            <a:off x="13614400" y="2743200"/>
            <a:ext cx="457200" cy="3048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2" name="Straight Connector 91"/>
          <p:cNvCxnSpPr/>
          <p:nvPr/>
        </p:nvCxnSpPr>
        <p:spPr>
          <a:xfrm flipH="1" flipV="1">
            <a:off x="14071600" y="2743200"/>
            <a:ext cx="1066800" cy="228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4" name="Straight Connector 93"/>
          <p:cNvCxnSpPr/>
          <p:nvPr/>
        </p:nvCxnSpPr>
        <p:spPr>
          <a:xfrm flipH="1" flipV="1">
            <a:off x="14224000" y="2362200"/>
            <a:ext cx="1066800" cy="228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5" name="Straight Connector 94"/>
          <p:cNvCxnSpPr/>
          <p:nvPr/>
        </p:nvCxnSpPr>
        <p:spPr>
          <a:xfrm flipH="1" flipV="1">
            <a:off x="14224000" y="1981200"/>
            <a:ext cx="1066800" cy="228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6" name="Straight Connector 95"/>
          <p:cNvCxnSpPr/>
          <p:nvPr/>
        </p:nvCxnSpPr>
        <p:spPr>
          <a:xfrm flipV="1">
            <a:off x="14986000" y="2209800"/>
            <a:ext cx="304800" cy="1371600"/>
          </a:xfrm>
          <a:prstGeom prst="line">
            <a:avLst/>
          </a:prstGeom>
          <a:noFill/>
          <a:ln w="5715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98" name="Arc 97"/>
          <p:cNvSpPr/>
          <p:nvPr/>
        </p:nvSpPr>
        <p:spPr>
          <a:xfrm>
            <a:off x="11709400" y="5791200"/>
            <a:ext cx="4114800" cy="2057400"/>
          </a:xfrm>
          <a:prstGeom prst="arc">
            <a:avLst>
              <a:gd name="adj1" fmla="val 10822179"/>
              <a:gd name="adj2" fmla="val 0"/>
            </a:avLst>
          </a:prstGeom>
          <a:noFill/>
          <a:ln w="38100" cap="flat">
            <a:solidFill>
              <a:srgbClr val="92D05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1439" tIns="45719" rIns="91439" bIns="45719" numCol="1" spcCol="38100" rtlCol="0" anchor="t">
            <a:noAutofit/>
          </a:bodyPr>
          <a:lstStyle/>
          <a:p>
            <a:pPr marL="0" marR="0" indent="0" algn="l" defTabSz="914400" rtl="0" fontAlgn="auto" latinLnBrk="1"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endParaRPr>
          </a:p>
        </p:txBody>
      </p:sp>
      <p:cxnSp>
        <p:nvCxnSpPr>
          <p:cNvPr id="106" name="Straight Connector 105"/>
          <p:cNvCxnSpPr/>
          <p:nvPr/>
        </p:nvCxnSpPr>
        <p:spPr>
          <a:xfrm>
            <a:off x="12471400" y="5181600"/>
            <a:ext cx="3784600" cy="762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8" name="Straight Connector 107"/>
          <p:cNvCxnSpPr/>
          <p:nvPr/>
        </p:nvCxnSpPr>
        <p:spPr>
          <a:xfrm>
            <a:off x="16256000" y="5257800"/>
            <a:ext cx="0" cy="7620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9" name="Straight Connector 108"/>
          <p:cNvCxnSpPr/>
          <p:nvPr/>
        </p:nvCxnSpPr>
        <p:spPr>
          <a:xfrm>
            <a:off x="12471400" y="5181600"/>
            <a:ext cx="0" cy="762000"/>
          </a:xfrm>
          <a:prstGeom prst="line">
            <a:avLst/>
          </a:prstGeom>
          <a:noFill/>
          <a:ln w="57150" cap="flat">
            <a:solidFill>
              <a:srgbClr val="FFFF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62" name="TextBox 61">
            <a:extLst>
              <a:ext uri="{FF2B5EF4-FFF2-40B4-BE49-F238E27FC236}">
                <a16:creationId xmlns:a16="http://schemas.microsoft.com/office/drawing/2014/main" id="{994BF506-A9E4-49C0-996E-FA1841AF9CF8}"/>
              </a:ext>
            </a:extLst>
          </p:cNvPr>
          <p:cNvSpPr txBox="1"/>
          <p:nvPr/>
        </p:nvSpPr>
        <p:spPr>
          <a:xfrm>
            <a:off x="10033000" y="8364301"/>
            <a:ext cx="6871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The Lost Legacy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Ray Almaden</a:t>
            </a:r>
          </a:p>
        </p:txBody>
      </p:sp>
    </p:spTree>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Affordances…in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rot="20759688">
            <a:off x="6975011" y="3853854"/>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TEMP</a:t>
            </a:r>
            <a:endParaRPr lang="en-US" dirty="0">
              <a:solidFill>
                <a:srgbClr val="FF0000"/>
              </a:solidFill>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56F384A2-A5B8-41A1-8ED5-D3CC321544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4200" y="-538458"/>
            <a:ext cx="19934294" cy="9834857"/>
          </a:xfrm>
          <a:prstGeom prst="rect">
            <a:avLst/>
          </a:prstGeom>
        </p:spPr>
      </p:pic>
    </p:spTree>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Affordances…in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rot="20759688">
            <a:off x="6975011" y="3853854"/>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TEMP</a:t>
            </a:r>
            <a:endParaRPr lang="en-US" dirty="0">
              <a:solidFill>
                <a:srgbClr val="FF0000"/>
              </a:solidFill>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56F384A2-A5B8-41A1-8ED5-D3CC321544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4200" y="-538458"/>
            <a:ext cx="19934294" cy="9834857"/>
          </a:xfrm>
          <a:prstGeom prst="rect">
            <a:avLst/>
          </a:prstGeom>
        </p:spPr>
      </p:pic>
      <p:pic>
        <p:nvPicPr>
          <p:cNvPr id="5" name="Picture 4">
            <a:extLst>
              <a:ext uri="{FF2B5EF4-FFF2-40B4-BE49-F238E27FC236}">
                <a16:creationId xmlns:a16="http://schemas.microsoft.com/office/drawing/2014/main" id="{32BED9B4-AEA0-4DF9-AE7D-02E1D3351F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4200" y="-529507"/>
            <a:ext cx="19916151" cy="9825906"/>
          </a:xfrm>
          <a:prstGeom prst="rect">
            <a:avLst/>
          </a:prstGeom>
        </p:spPr>
      </p:pic>
    </p:spTree>
    <p:extLst>
      <p:ext uri="{BB962C8B-B14F-4D97-AF65-F5344CB8AC3E}">
        <p14:creationId xmlns:p14="http://schemas.microsoft.com/office/powerpoint/2010/main" val="4293256679"/>
      </p:ext>
    </p:extLst>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Affordances…in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rot="20759688">
            <a:off x="6975011" y="3853854"/>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TEMP</a:t>
            </a:r>
            <a:endParaRPr lang="en-US" dirty="0">
              <a:solidFill>
                <a:srgbClr val="FF0000"/>
              </a:solidFill>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56F384A2-A5B8-41A1-8ED5-D3CC321544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4200" y="-538458"/>
            <a:ext cx="19934294" cy="9834857"/>
          </a:xfrm>
          <a:prstGeom prst="rect">
            <a:avLst/>
          </a:prstGeom>
        </p:spPr>
      </p:pic>
      <p:pic>
        <p:nvPicPr>
          <p:cNvPr id="6" name="Picture 5">
            <a:extLst>
              <a:ext uri="{FF2B5EF4-FFF2-40B4-BE49-F238E27FC236}">
                <a16:creationId xmlns:a16="http://schemas.microsoft.com/office/drawing/2014/main" id="{22F25891-7BAC-44C1-9BC8-708DB0D248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4200" y="-538458"/>
            <a:ext cx="19934294" cy="9834857"/>
          </a:xfrm>
          <a:prstGeom prst="rect">
            <a:avLst/>
          </a:prstGeom>
        </p:spPr>
      </p:pic>
    </p:spTree>
    <p:extLst>
      <p:ext uri="{BB962C8B-B14F-4D97-AF65-F5344CB8AC3E}">
        <p14:creationId xmlns:p14="http://schemas.microsoft.com/office/powerpoint/2010/main" val="3550377277"/>
      </p:ext>
    </p:extLst>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Affordances…in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rot="20759688">
            <a:off x="6975011" y="3853854"/>
            <a:ext cx="2278765"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TEMP</a:t>
            </a:r>
            <a:endParaRPr lang="en-US" dirty="0">
              <a:solidFill>
                <a:srgbClr val="FF0000"/>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0F095E3C-ED2A-44AE-B20D-328D59466C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4200" y="-538458"/>
            <a:ext cx="19934294" cy="9834857"/>
          </a:xfrm>
          <a:prstGeom prst="rect">
            <a:avLst/>
          </a:prstGeom>
        </p:spPr>
      </p:pic>
    </p:spTree>
    <p:extLst>
      <p:ext uri="{BB962C8B-B14F-4D97-AF65-F5344CB8AC3E}">
        <p14:creationId xmlns:p14="http://schemas.microsoft.com/office/powerpoint/2010/main" val="558355882"/>
      </p:ext>
    </p:extLst>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532F0F-9B0B-4031-A519-4CBB44FBC6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3513" y="-3134"/>
            <a:ext cx="12206078" cy="9147134"/>
          </a:xfrm>
          <a:prstGeom prst="rect">
            <a:avLst/>
          </a:prstGeom>
        </p:spPr>
      </p:pic>
    </p:spTree>
    <p:extLst>
      <p:ext uri="{BB962C8B-B14F-4D97-AF65-F5344CB8AC3E}">
        <p14:creationId xmlns:p14="http://schemas.microsoft.com/office/powerpoint/2010/main" val="3330724024"/>
      </p:ext>
    </p:extLst>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A5DE648-9CAB-4857-A78C-C8CD921BE6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63800" y="19877"/>
            <a:ext cx="19341241" cy="9124123"/>
          </a:xfrm>
          <a:prstGeom prst="rect">
            <a:avLst/>
          </a:prstGeom>
        </p:spPr>
      </p:pic>
      <p:sp>
        <p:nvSpPr>
          <p:cNvPr id="7" name="Rectangle 6">
            <a:extLst>
              <a:ext uri="{FF2B5EF4-FFF2-40B4-BE49-F238E27FC236}">
                <a16:creationId xmlns:a16="http://schemas.microsoft.com/office/drawing/2014/main" id="{64727E9E-930D-42DE-86B8-5AD540C08C63}"/>
              </a:ext>
            </a:extLst>
          </p:cNvPr>
          <p:cNvSpPr/>
          <p:nvPr/>
        </p:nvSpPr>
        <p:spPr>
          <a:xfrm>
            <a:off x="10185400" y="4783666"/>
            <a:ext cx="2743200" cy="1388534"/>
          </a:xfrm>
          <a:prstGeom prst="rect">
            <a:avLst/>
          </a:prstGeom>
          <a:noFill/>
          <a:ln w="381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8" name="Oval 7">
            <a:extLst>
              <a:ext uri="{FF2B5EF4-FFF2-40B4-BE49-F238E27FC236}">
                <a16:creationId xmlns:a16="http://schemas.microsoft.com/office/drawing/2014/main" id="{8B174F42-6ABA-4A54-A205-9A47921AB3C2}"/>
              </a:ext>
            </a:extLst>
          </p:cNvPr>
          <p:cNvSpPr/>
          <p:nvPr/>
        </p:nvSpPr>
        <p:spPr>
          <a:xfrm>
            <a:off x="4038600" y="5392057"/>
            <a:ext cx="1600200" cy="914400"/>
          </a:xfrm>
          <a:prstGeom prst="ellipse">
            <a:avLst/>
          </a:prstGeom>
          <a:noFill/>
          <a:ln w="38100" cap="flat">
            <a:solidFill>
              <a:srgbClr val="92D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9" name="Oval 8">
            <a:extLst>
              <a:ext uri="{FF2B5EF4-FFF2-40B4-BE49-F238E27FC236}">
                <a16:creationId xmlns:a16="http://schemas.microsoft.com/office/drawing/2014/main" id="{6B3CBD29-CD6C-417A-A4F7-FB0B574172C8}"/>
              </a:ext>
            </a:extLst>
          </p:cNvPr>
          <p:cNvSpPr/>
          <p:nvPr/>
        </p:nvSpPr>
        <p:spPr>
          <a:xfrm>
            <a:off x="-393700" y="5181600"/>
            <a:ext cx="2743200" cy="1676400"/>
          </a:xfrm>
          <a:prstGeom prst="ellipse">
            <a:avLst/>
          </a:prstGeom>
          <a:noFill/>
          <a:ln w="38100" cap="flat">
            <a:solidFill>
              <a:srgbClr val="92D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0" name="Oval 9">
            <a:extLst>
              <a:ext uri="{FF2B5EF4-FFF2-40B4-BE49-F238E27FC236}">
                <a16:creationId xmlns:a16="http://schemas.microsoft.com/office/drawing/2014/main" id="{3480AF98-DECC-4C67-AC18-C04C4BAFC221}"/>
              </a:ext>
            </a:extLst>
          </p:cNvPr>
          <p:cNvSpPr/>
          <p:nvPr/>
        </p:nvSpPr>
        <p:spPr>
          <a:xfrm>
            <a:off x="11288580" y="5254170"/>
            <a:ext cx="2225938" cy="1388533"/>
          </a:xfrm>
          <a:prstGeom prst="ellipse">
            <a:avLst/>
          </a:prstGeom>
          <a:noFill/>
          <a:ln w="38100" cap="flat">
            <a:solidFill>
              <a:srgbClr val="92D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1" name="Oval 10">
            <a:extLst>
              <a:ext uri="{FF2B5EF4-FFF2-40B4-BE49-F238E27FC236}">
                <a16:creationId xmlns:a16="http://schemas.microsoft.com/office/drawing/2014/main" id="{D118AE5B-80EA-48BA-B3D6-A0A26918079B}"/>
              </a:ext>
            </a:extLst>
          </p:cNvPr>
          <p:cNvSpPr/>
          <p:nvPr/>
        </p:nvSpPr>
        <p:spPr>
          <a:xfrm>
            <a:off x="7899400" y="6527372"/>
            <a:ext cx="1700082" cy="562855"/>
          </a:xfrm>
          <a:prstGeom prst="ellipse">
            <a:avLst/>
          </a:prstGeom>
          <a:noFill/>
          <a:ln>
            <a:solidFill>
              <a:srgbClr val="92D050"/>
            </a:solidFill>
          </a:ln>
        </p:spPr>
        <p:style>
          <a:lnRef idx="2">
            <a:schemeClr val="accent3"/>
          </a:lnRef>
          <a:fillRef idx="1">
            <a:schemeClr val="lt1"/>
          </a:fillRef>
          <a:effectRef idx="0">
            <a:schemeClr val="accent3"/>
          </a:effectRef>
          <a:fontRef idx="minor">
            <a:schemeClr val="dk1"/>
          </a:fontRef>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2" name="Oval 11">
            <a:extLst>
              <a:ext uri="{FF2B5EF4-FFF2-40B4-BE49-F238E27FC236}">
                <a16:creationId xmlns:a16="http://schemas.microsoft.com/office/drawing/2014/main" id="{F2DDD827-F346-48A4-8C60-795D2454AD42}"/>
              </a:ext>
            </a:extLst>
          </p:cNvPr>
          <p:cNvSpPr/>
          <p:nvPr/>
        </p:nvSpPr>
        <p:spPr>
          <a:xfrm>
            <a:off x="8799380" y="5954911"/>
            <a:ext cx="1067325" cy="373316"/>
          </a:xfrm>
          <a:prstGeom prst="ellipse">
            <a:avLst/>
          </a:prstGeom>
          <a:noFill/>
          <a:ln w="38100" cap="flat">
            <a:solidFill>
              <a:srgbClr val="92D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3" name="Oval 12">
            <a:extLst>
              <a:ext uri="{FF2B5EF4-FFF2-40B4-BE49-F238E27FC236}">
                <a16:creationId xmlns:a16="http://schemas.microsoft.com/office/drawing/2014/main" id="{92F52530-9047-4DA5-B681-F89BB09DA1F8}"/>
              </a:ext>
            </a:extLst>
          </p:cNvPr>
          <p:cNvSpPr/>
          <p:nvPr/>
        </p:nvSpPr>
        <p:spPr>
          <a:xfrm>
            <a:off x="14936393" y="5024360"/>
            <a:ext cx="2225938" cy="1388533"/>
          </a:xfrm>
          <a:prstGeom prst="ellipse">
            <a:avLst/>
          </a:prstGeom>
          <a:noFill/>
          <a:ln w="38100" cap="flat">
            <a:solidFill>
              <a:srgbClr val="92D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4" name="Oval 13">
            <a:extLst>
              <a:ext uri="{FF2B5EF4-FFF2-40B4-BE49-F238E27FC236}">
                <a16:creationId xmlns:a16="http://schemas.microsoft.com/office/drawing/2014/main" id="{4C8A7B09-9C40-4432-AE8F-858FDB1FF9BB}"/>
              </a:ext>
            </a:extLst>
          </p:cNvPr>
          <p:cNvSpPr/>
          <p:nvPr/>
        </p:nvSpPr>
        <p:spPr>
          <a:xfrm>
            <a:off x="6565706" y="5392056"/>
            <a:ext cx="811799" cy="562855"/>
          </a:xfrm>
          <a:prstGeom prst="ellipse">
            <a:avLst/>
          </a:prstGeom>
          <a:noFill/>
          <a:ln>
            <a:solidFill>
              <a:srgbClr val="92D050"/>
            </a:solidFill>
          </a:ln>
        </p:spPr>
        <p:style>
          <a:lnRef idx="2">
            <a:schemeClr val="accent3"/>
          </a:lnRef>
          <a:fillRef idx="1">
            <a:schemeClr val="lt1"/>
          </a:fillRef>
          <a:effectRef idx="0">
            <a:schemeClr val="accent3"/>
          </a:effectRef>
          <a:fontRef idx="minor">
            <a:schemeClr val="dk1"/>
          </a:fontRef>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5" name="Oval 14">
            <a:extLst>
              <a:ext uri="{FF2B5EF4-FFF2-40B4-BE49-F238E27FC236}">
                <a16:creationId xmlns:a16="http://schemas.microsoft.com/office/drawing/2014/main" id="{00737202-9F4F-4B73-8D04-5AF60E8A472B}"/>
              </a:ext>
            </a:extLst>
          </p:cNvPr>
          <p:cNvSpPr/>
          <p:nvPr/>
        </p:nvSpPr>
        <p:spPr>
          <a:xfrm>
            <a:off x="7546232" y="5330797"/>
            <a:ext cx="811799" cy="562855"/>
          </a:xfrm>
          <a:prstGeom prst="ellipse">
            <a:avLst/>
          </a:prstGeom>
          <a:noFill/>
          <a:ln>
            <a:solidFill>
              <a:srgbClr val="92D050"/>
            </a:solidFill>
          </a:ln>
        </p:spPr>
        <p:style>
          <a:lnRef idx="2">
            <a:schemeClr val="accent3"/>
          </a:lnRef>
          <a:fillRef idx="1">
            <a:schemeClr val="lt1"/>
          </a:fillRef>
          <a:effectRef idx="0">
            <a:schemeClr val="accent3"/>
          </a:effectRef>
          <a:fontRef idx="minor">
            <a:schemeClr val="dk1"/>
          </a:fontRef>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6" name="Oval 15">
            <a:extLst>
              <a:ext uri="{FF2B5EF4-FFF2-40B4-BE49-F238E27FC236}">
                <a16:creationId xmlns:a16="http://schemas.microsoft.com/office/drawing/2014/main" id="{8FCAF28F-B6BA-4BB4-9973-8CD157537498}"/>
              </a:ext>
            </a:extLst>
          </p:cNvPr>
          <p:cNvSpPr/>
          <p:nvPr/>
        </p:nvSpPr>
        <p:spPr>
          <a:xfrm>
            <a:off x="8410474" y="5319059"/>
            <a:ext cx="1189008" cy="562855"/>
          </a:xfrm>
          <a:prstGeom prst="ellipse">
            <a:avLst/>
          </a:prstGeom>
          <a:noFill/>
          <a:ln>
            <a:solidFill>
              <a:srgbClr val="92D050"/>
            </a:solidFill>
          </a:ln>
        </p:spPr>
        <p:style>
          <a:lnRef idx="2">
            <a:schemeClr val="accent3"/>
          </a:lnRef>
          <a:fillRef idx="1">
            <a:schemeClr val="lt1"/>
          </a:fillRef>
          <a:effectRef idx="0">
            <a:schemeClr val="accent3"/>
          </a:effectRef>
          <a:fontRef idx="minor">
            <a:schemeClr val="dk1"/>
          </a:fontRef>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Tree>
    <p:extLst>
      <p:ext uri="{BB962C8B-B14F-4D97-AF65-F5344CB8AC3E}">
        <p14:creationId xmlns:p14="http://schemas.microsoft.com/office/powerpoint/2010/main" val="3969349017"/>
      </p:ext>
    </p:extLst>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736600" y="3810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3002063250"/>
      </p:ext>
    </p:extLst>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Color</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478000" cy="127214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3600" dirty="0">
                <a:solidFill>
                  <a:schemeClr val="bg1"/>
                </a:solidFill>
              </a:rPr>
              <a:t>Color c</a:t>
            </a:r>
            <a:r>
              <a:rPr kumimoji="0" lang="en-US" sz="3600" b="0" i="0" u="none" strike="noStrike" cap="none" spc="0" normalizeH="0" baseline="0" dirty="0">
                <a:ln>
                  <a:noFill/>
                </a:ln>
                <a:solidFill>
                  <a:schemeClr val="bg1"/>
                </a:solidFill>
                <a:effectLst/>
                <a:uFillTx/>
                <a:latin typeface="+mj-lt"/>
                <a:ea typeface="+mj-ea"/>
                <a:cs typeface="+mj-cs"/>
                <a:sym typeface="Verdana"/>
              </a:rPr>
              <a:t>onsistency</a:t>
            </a:r>
            <a:r>
              <a:rPr lang="en-US" sz="3600" dirty="0">
                <a:solidFill>
                  <a:schemeClr val="bg1"/>
                </a:solidFill>
              </a:rPr>
              <a:t> is important – it communicates affordance.</a:t>
            </a:r>
            <a:endParaRPr kumimoji="0" lang="en-US" sz="36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Color</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478000" cy="238013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3600" dirty="0">
                <a:solidFill>
                  <a:schemeClr val="bg1"/>
                </a:solidFill>
              </a:rPr>
              <a:t>Color c</a:t>
            </a:r>
            <a:r>
              <a:rPr kumimoji="0" lang="en-US" sz="3600" b="0" i="0" u="none" strike="noStrike" cap="none" spc="0" normalizeH="0" baseline="0" dirty="0">
                <a:ln>
                  <a:noFill/>
                </a:ln>
                <a:solidFill>
                  <a:schemeClr val="bg1"/>
                </a:solidFill>
                <a:effectLst/>
                <a:uFillTx/>
                <a:latin typeface="+mj-lt"/>
                <a:ea typeface="+mj-ea"/>
                <a:cs typeface="+mj-cs"/>
                <a:sym typeface="Verdana"/>
              </a:rPr>
              <a:t>onsistency</a:t>
            </a:r>
            <a:r>
              <a:rPr lang="en-US" sz="3600" dirty="0">
                <a:solidFill>
                  <a:schemeClr val="bg1"/>
                </a:solidFill>
              </a:rPr>
              <a:t> is important – it communicates affordance.</a:t>
            </a:r>
            <a:br>
              <a:rPr lang="en-US" sz="3600" dirty="0">
                <a:solidFill>
                  <a:schemeClr val="bg1"/>
                </a:solidFill>
              </a:rPr>
            </a:br>
            <a:endParaRPr kumimoji="0" lang="en-US" sz="3600" b="0" i="0" u="none" strike="noStrike" cap="none" spc="0" normalizeH="0" baseline="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3600" b="0" i="0" u="none" strike="noStrike" cap="none" spc="0" normalizeH="0" baseline="0" dirty="0">
                <a:ln>
                  <a:noFill/>
                </a:ln>
                <a:solidFill>
                  <a:schemeClr val="bg1"/>
                </a:solidFill>
                <a:effectLst/>
                <a:uFillTx/>
                <a:latin typeface="+mj-lt"/>
                <a:ea typeface="+mj-ea"/>
                <a:cs typeface="+mj-cs"/>
                <a:sym typeface="Verdana"/>
              </a:rPr>
              <a:t>Color provides context</a:t>
            </a:r>
            <a:r>
              <a:rPr kumimoji="0" lang="en-US" sz="3600" b="0" i="0" u="none" strike="noStrike" cap="none" spc="0" normalizeH="0" dirty="0">
                <a:ln>
                  <a:noFill/>
                </a:ln>
                <a:solidFill>
                  <a:schemeClr val="bg1"/>
                </a:solidFill>
                <a:effectLst/>
                <a:uFillTx/>
                <a:latin typeface="+mj-lt"/>
                <a:ea typeface="+mj-ea"/>
                <a:cs typeface="+mj-cs"/>
                <a:sym typeface="Verdana"/>
              </a:rPr>
              <a:t> in a blockmesh.</a:t>
            </a:r>
            <a:endParaRPr kumimoji="0" lang="en-US" sz="3600" b="0" i="0" u="none" strike="noStrike" cap="none" spc="0" normalizeH="0" baseline="0" dirty="0">
              <a:ln>
                <a:noFill/>
              </a:ln>
              <a:solidFill>
                <a:schemeClr val="bg1"/>
              </a:solidFill>
              <a:effectLst/>
              <a:uFillTx/>
              <a:latin typeface="+mj-lt"/>
              <a:ea typeface="+mj-ea"/>
              <a:cs typeface="+mj-cs"/>
              <a:sym typeface="Verdana"/>
            </a:endParaRPr>
          </a:p>
        </p:txBody>
      </p:sp>
    </p:spTree>
    <p:extLst>
      <p:ext uri="{BB962C8B-B14F-4D97-AF65-F5344CB8AC3E}">
        <p14:creationId xmlns:p14="http://schemas.microsoft.com/office/powerpoint/2010/main" val="4162992497"/>
      </p:ext>
    </p:extLst>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Visual Language - Color</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478000" cy="34881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3600" dirty="0">
                <a:solidFill>
                  <a:schemeClr val="bg1"/>
                </a:solidFill>
              </a:rPr>
              <a:t>Color c</a:t>
            </a:r>
            <a:r>
              <a:rPr kumimoji="0" lang="en-US" sz="3600" b="0" i="0" u="none" strike="noStrike" cap="none" spc="0" normalizeH="0" baseline="0" dirty="0">
                <a:ln>
                  <a:noFill/>
                </a:ln>
                <a:solidFill>
                  <a:schemeClr val="bg1"/>
                </a:solidFill>
                <a:effectLst/>
                <a:uFillTx/>
                <a:latin typeface="+mj-lt"/>
                <a:ea typeface="+mj-ea"/>
                <a:cs typeface="+mj-cs"/>
                <a:sym typeface="Verdana"/>
              </a:rPr>
              <a:t>onsistency</a:t>
            </a:r>
            <a:r>
              <a:rPr lang="en-US" sz="3600" dirty="0">
                <a:solidFill>
                  <a:schemeClr val="bg1"/>
                </a:solidFill>
              </a:rPr>
              <a:t> is important – it communicates affordance.</a:t>
            </a:r>
            <a:br>
              <a:rPr lang="en-US" sz="3600" dirty="0">
                <a:solidFill>
                  <a:schemeClr val="bg1"/>
                </a:solidFill>
              </a:rPr>
            </a:br>
            <a:endParaRPr kumimoji="0" lang="en-US" sz="3600" b="0" i="0" u="none" strike="noStrike" cap="none" spc="0" normalizeH="0" baseline="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3600" b="0" i="0" u="none" strike="noStrike" cap="none" spc="0" normalizeH="0" baseline="0" dirty="0">
                <a:ln>
                  <a:noFill/>
                </a:ln>
                <a:solidFill>
                  <a:schemeClr val="bg1"/>
                </a:solidFill>
                <a:effectLst/>
                <a:uFillTx/>
                <a:latin typeface="+mj-lt"/>
                <a:ea typeface="+mj-ea"/>
                <a:cs typeface="+mj-cs"/>
                <a:sym typeface="Verdana"/>
              </a:rPr>
              <a:t>Color provides context</a:t>
            </a:r>
            <a:r>
              <a:rPr kumimoji="0" lang="en-US" sz="3600" b="0" i="0" u="none" strike="noStrike" cap="none" spc="0" normalizeH="0" dirty="0">
                <a:ln>
                  <a:noFill/>
                </a:ln>
                <a:solidFill>
                  <a:schemeClr val="bg1"/>
                </a:solidFill>
                <a:effectLst/>
                <a:uFillTx/>
                <a:latin typeface="+mj-lt"/>
                <a:ea typeface="+mj-ea"/>
                <a:cs typeface="+mj-cs"/>
                <a:sym typeface="Verdana"/>
              </a:rPr>
              <a:t> in a blockmesh.</a:t>
            </a:r>
            <a:br>
              <a:rPr kumimoji="0" lang="en-US" sz="3600" b="0" i="0" u="none" strike="noStrike" cap="none" spc="0" normalizeH="0" dirty="0">
                <a:ln>
                  <a:noFill/>
                </a:ln>
                <a:solidFill>
                  <a:schemeClr val="bg1"/>
                </a:solidFill>
                <a:effectLst/>
                <a:uFillTx/>
                <a:latin typeface="+mj-lt"/>
                <a:ea typeface="+mj-ea"/>
                <a:cs typeface="+mj-cs"/>
                <a:sym typeface="Verdana"/>
              </a:rPr>
            </a:br>
            <a:endParaRPr kumimoji="0" lang="en-US" sz="3600" b="0" i="0" u="none" strike="noStrike" cap="none" spc="0" normalizeH="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3600" baseline="0" dirty="0">
                <a:solidFill>
                  <a:schemeClr val="bg1"/>
                </a:solidFill>
              </a:rPr>
              <a:t>Gets</a:t>
            </a:r>
            <a:r>
              <a:rPr lang="en-US" sz="3600" dirty="0">
                <a:solidFill>
                  <a:schemeClr val="bg1"/>
                </a:solidFill>
              </a:rPr>
              <a:t> the team on the same page without </a:t>
            </a:r>
            <a:r>
              <a:rPr kumimoji="0" lang="en-US" sz="3600" b="0" i="0" u="none" strike="noStrike" cap="none" spc="0" normalizeH="0" dirty="0">
                <a:ln>
                  <a:noFill/>
                </a:ln>
                <a:solidFill>
                  <a:schemeClr val="bg1"/>
                </a:solidFill>
                <a:effectLst/>
                <a:uFillTx/>
                <a:latin typeface="+mj-lt"/>
                <a:ea typeface="+mj-ea"/>
                <a:cs typeface="+mj-cs"/>
                <a:sym typeface="Verdana"/>
              </a:rPr>
              <a:t>explanation.</a:t>
            </a:r>
            <a:endParaRPr kumimoji="0" lang="en-US" sz="3600" b="0" i="0" u="none" strike="noStrike" cap="none" spc="0" normalizeH="0" baseline="0" dirty="0">
              <a:ln>
                <a:noFill/>
              </a:ln>
              <a:solidFill>
                <a:schemeClr val="bg1"/>
              </a:solidFill>
              <a:effectLst/>
              <a:uFillTx/>
              <a:latin typeface="+mj-lt"/>
              <a:ea typeface="+mj-ea"/>
              <a:cs typeface="+mj-cs"/>
              <a:sym typeface="Verdana"/>
            </a:endParaRPr>
          </a:p>
        </p:txBody>
      </p:sp>
    </p:spTree>
    <p:extLst>
      <p:ext uri="{BB962C8B-B14F-4D97-AF65-F5344CB8AC3E}">
        <p14:creationId xmlns:p14="http://schemas.microsoft.com/office/powerpoint/2010/main" val="341677327"/>
      </p:ext>
    </p:extLst>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932" name="Picture 4" descr="F:\PS4\SHARE\Screenshots\The Last of Us™ Remastered\The Last of Us™ Remastered_20180213083105.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3" name="TextBox 2">
            <a:extLst>
              <a:ext uri="{FF2B5EF4-FFF2-40B4-BE49-F238E27FC236}">
                <a16:creationId xmlns:a16="http://schemas.microsoft.com/office/drawing/2014/main" id="{D89FBDF1-A887-4F52-B776-858CE7A13317}"/>
              </a:ext>
            </a:extLst>
          </p:cNvPr>
          <p:cNvSpPr txBox="1"/>
          <p:nvPr/>
        </p:nvSpPr>
        <p:spPr>
          <a:xfrm>
            <a:off x="12090400" y="8342345"/>
            <a:ext cx="4165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Jacob Minkoff</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F:\PS4\SHARE\Screenshots\The Last of Us™ Remastered\The Last of Us™ Remastered_20180213083105.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6" name="Rectangle 5"/>
          <p:cNvSpPr/>
          <p:nvPr/>
        </p:nvSpPr>
        <p:spPr>
          <a:xfrm>
            <a:off x="7366000" y="4267200"/>
            <a:ext cx="6019800" cy="4572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8" name="Rectangle 7"/>
          <p:cNvSpPr/>
          <p:nvPr/>
        </p:nvSpPr>
        <p:spPr>
          <a:xfrm>
            <a:off x="10109200" y="3810000"/>
            <a:ext cx="2743200" cy="17526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7" name="TextBox 6">
            <a:extLst>
              <a:ext uri="{FF2B5EF4-FFF2-40B4-BE49-F238E27FC236}">
                <a16:creationId xmlns:a16="http://schemas.microsoft.com/office/drawing/2014/main" id="{1118C7EF-4B0C-4F89-9804-DD983B90F8DA}"/>
              </a:ext>
            </a:extLst>
          </p:cNvPr>
          <p:cNvSpPr txBox="1"/>
          <p:nvPr/>
        </p:nvSpPr>
        <p:spPr>
          <a:xfrm>
            <a:off x="12090400" y="8342345"/>
            <a:ext cx="4165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Jacob Minkoff</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Color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29266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135169" name="Picture 1" descr="C:\Users\David\Desktop\PS4\SHARE\Screenshots\The Last of Us™ Remastered\The Last of Us™ Remastered_20180209083742.jpg"/>
          <p:cNvPicPr>
            <a:picLocks noChangeAspect="1" noChangeArrowheads="1"/>
          </p:cNvPicPr>
          <p:nvPr/>
        </p:nvPicPr>
        <p:blipFill>
          <a:blip r:embed="rId3" cstate="print"/>
          <a:srcRect/>
          <a:stretch>
            <a:fillRect/>
          </a:stretch>
        </p:blipFill>
        <p:spPr bwMode="auto">
          <a:xfrm>
            <a:off x="0" y="0"/>
            <a:ext cx="16256001" cy="9144000"/>
          </a:xfrm>
          <a:prstGeom prst="rect">
            <a:avLst/>
          </a:prstGeom>
          <a:noFill/>
        </p:spPr>
      </p:pic>
      <p:pic>
        <p:nvPicPr>
          <p:cNvPr id="5" name="Picture 4">
            <a:extLst>
              <a:ext uri="{FF2B5EF4-FFF2-40B4-BE49-F238E27FC236}">
                <a16:creationId xmlns:a16="http://schemas.microsoft.com/office/drawing/2014/main" id="{E1CFBBFF-3CDA-4064-868E-79FB3D29A1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989211738"/>
      </p:ext>
    </p:extLst>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14689" name="Picture 1" descr="C:\Users\David\Desktop\PS4\SHARE\Screenshots\Uncharted_ The Lost Legacy™\Uncharted_ The Lost Legacy™_20180208080422.jpg"/>
          <p:cNvPicPr>
            <a:picLocks noChangeAspect="1" noChangeArrowheads="1"/>
          </p:cNvPicPr>
          <p:nvPr/>
        </p:nvPicPr>
        <p:blipFill>
          <a:blip r:embed="rId3" cstate="print"/>
          <a:srcRect/>
          <a:stretch>
            <a:fillRect/>
          </a:stretch>
        </p:blipFill>
        <p:spPr bwMode="auto">
          <a:xfrm>
            <a:off x="0" y="0"/>
            <a:ext cx="16256001" cy="9144000"/>
          </a:xfrm>
          <a:prstGeom prst="rect">
            <a:avLst/>
          </a:prstGeom>
          <a:noFill/>
        </p:spPr>
      </p:pic>
      <p:sp>
        <p:nvSpPr>
          <p:cNvPr id="6" name="TextBox 5"/>
          <p:cNvSpPr txBox="1"/>
          <p:nvPr/>
        </p:nvSpPr>
        <p:spPr>
          <a:xfrm>
            <a:off x="3251200" y="2286000"/>
            <a:ext cx="396240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White Edges</a:t>
            </a:r>
            <a:endParaRPr lang="en-US" dirty="0">
              <a:solidFill>
                <a:srgbClr val="FF0000"/>
              </a:solidFill>
              <a:effectLst>
                <a:outerShdw blurRad="38100" dist="38100" dir="2700000" algn="tl">
                  <a:srgbClr val="000000">
                    <a:alpha val="43137"/>
                  </a:srgbClr>
                </a:outerShdw>
              </a:effectLst>
            </a:endParaRPr>
          </a:p>
        </p:txBody>
      </p:sp>
      <p:cxnSp>
        <p:nvCxnSpPr>
          <p:cNvPr id="7" name="Straight Arrow Connector 6"/>
          <p:cNvCxnSpPr/>
          <p:nvPr/>
        </p:nvCxnSpPr>
        <p:spPr>
          <a:xfrm>
            <a:off x="3251200" y="3200400"/>
            <a:ext cx="5638800" cy="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9" name="TextBox 8">
            <a:extLst>
              <a:ext uri="{FF2B5EF4-FFF2-40B4-BE49-F238E27FC236}">
                <a16:creationId xmlns:a16="http://schemas.microsoft.com/office/drawing/2014/main" id="{83B146A0-5F44-44F5-8319-1C9ABA88BD12}"/>
              </a:ext>
            </a:extLst>
          </p:cNvPr>
          <p:cNvSpPr txBox="1"/>
          <p:nvPr/>
        </p:nvSpPr>
        <p:spPr>
          <a:xfrm>
            <a:off x="10155934" y="8364301"/>
            <a:ext cx="6100066"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UNCHARTED: The Lost Legacy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br>
              <a:rPr kumimoji="0" lang="en-US" sz="2000" b="0" i="0" u="none" strike="noStrike" cap="none" spc="0" normalizeH="0" baseline="0" dirty="0">
                <a:ln>
                  <a:noFill/>
                </a:ln>
                <a:solidFill>
                  <a:schemeClr val="bg1"/>
                </a:solidFill>
                <a:effectLst/>
                <a:uFillTx/>
                <a:latin typeface="+mj-lt"/>
                <a:ea typeface="+mj-ea"/>
                <a:cs typeface="+mj-cs"/>
                <a:sym typeface="Verdana"/>
              </a:rPr>
            </a:br>
            <a:r>
              <a:rPr kumimoji="0" lang="en-US" sz="2000" b="0" i="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Affordance…in Games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15713" name="Picture 1" descr="C:\Users\David\Desktop\PS4\SHARE\Screenshots\Uncharted_ The Lost Legacy™\Uncharted_ The Lost Legacy™_20180208074218.jpg"/>
          <p:cNvPicPr>
            <a:picLocks noChangeAspect="1" noChangeArrowheads="1"/>
          </p:cNvPicPr>
          <p:nvPr/>
        </p:nvPicPr>
        <p:blipFill>
          <a:blip r:embed="rId3" cstate="print"/>
          <a:srcRect/>
          <a:stretch>
            <a:fillRect/>
          </a:stretch>
        </p:blipFill>
        <p:spPr bwMode="auto">
          <a:xfrm>
            <a:off x="0" y="-1"/>
            <a:ext cx="16256000" cy="9144001"/>
          </a:xfrm>
          <a:prstGeom prst="rect">
            <a:avLst/>
          </a:prstGeom>
          <a:noFill/>
        </p:spPr>
      </p:pic>
      <p:sp>
        <p:nvSpPr>
          <p:cNvPr id="11" name="TextBox 10"/>
          <p:cNvSpPr txBox="1"/>
          <p:nvPr/>
        </p:nvSpPr>
        <p:spPr>
          <a:xfrm>
            <a:off x="2489200" y="2057400"/>
            <a:ext cx="434340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Green Edges</a:t>
            </a:r>
            <a:endParaRPr lang="en-US" dirty="0">
              <a:solidFill>
                <a:srgbClr val="FF0000"/>
              </a:solidFill>
              <a:effectLst>
                <a:outerShdw blurRad="38100" dist="38100" dir="2700000" algn="tl">
                  <a:srgbClr val="000000">
                    <a:alpha val="43137"/>
                  </a:srgbClr>
                </a:outerShdw>
              </a:effectLst>
            </a:endParaRPr>
          </a:p>
        </p:txBody>
      </p:sp>
      <p:cxnSp>
        <p:nvCxnSpPr>
          <p:cNvPr id="12" name="Straight Arrow Connector 11"/>
          <p:cNvCxnSpPr/>
          <p:nvPr/>
        </p:nvCxnSpPr>
        <p:spPr>
          <a:xfrm>
            <a:off x="2489200" y="2971800"/>
            <a:ext cx="5638800" cy="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8" name="TextBox 7">
            <a:extLst>
              <a:ext uri="{FF2B5EF4-FFF2-40B4-BE49-F238E27FC236}">
                <a16:creationId xmlns:a16="http://schemas.microsoft.com/office/drawing/2014/main" id="{12DAC76E-90EB-4C5C-825B-4C29064E56AC}"/>
              </a:ext>
            </a:extLst>
          </p:cNvPr>
          <p:cNvSpPr txBox="1"/>
          <p:nvPr/>
        </p:nvSpPr>
        <p:spPr>
          <a:xfrm>
            <a:off x="10155934" y="8364301"/>
            <a:ext cx="6100066"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UNCHARTED: The Lost Legacy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br>
              <a:rPr kumimoji="0" lang="en-US" sz="2000" b="0" i="0" u="none" strike="noStrike" cap="none" spc="0" normalizeH="0" baseline="0" dirty="0">
                <a:ln>
                  <a:noFill/>
                </a:ln>
                <a:solidFill>
                  <a:schemeClr val="bg1"/>
                </a:solidFill>
                <a:effectLst/>
                <a:uFillTx/>
                <a:latin typeface="+mj-lt"/>
                <a:ea typeface="+mj-ea"/>
                <a:cs typeface="+mj-cs"/>
                <a:sym typeface="Verdana"/>
              </a:rPr>
            </a:br>
            <a:r>
              <a:rPr kumimoji="0" lang="en-US" sz="2000" b="0" i="0" u="none" strike="noStrike" cap="none" spc="0" normalizeH="0" baseline="0" dirty="0">
                <a:ln>
                  <a:noFill/>
                </a:ln>
                <a:solidFill>
                  <a:schemeClr val="bg1"/>
                </a:solidFill>
                <a:effectLst/>
                <a:uFillTx/>
                <a:latin typeface="+mj-lt"/>
                <a:ea typeface="+mj-ea"/>
                <a:cs typeface="+mj-cs"/>
                <a:sym typeface="Verdana"/>
              </a:rPr>
              <a:t>Designer: Michael Barclay</a:t>
            </a:r>
          </a:p>
        </p:txBody>
      </p:sp>
    </p:spTree>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Color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29266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121861" name="Picture 5"/>
          <p:cNvPicPr>
            <a:picLocks noChangeAspect="1" noChangeArrowheads="1"/>
          </p:cNvPicPr>
          <p:nvPr/>
        </p:nvPicPr>
        <p:blipFill>
          <a:blip r:embed="rId3" cstate="print"/>
          <a:srcRect/>
          <a:stretch>
            <a:fillRect/>
          </a:stretch>
        </p:blipFill>
        <p:spPr bwMode="auto">
          <a:xfrm>
            <a:off x="0" y="0"/>
            <a:ext cx="16256000" cy="9144000"/>
          </a:xfrm>
          <a:prstGeom prst="rect">
            <a:avLst/>
          </a:prstGeom>
          <a:noFill/>
          <a:ln w="9525">
            <a:noFill/>
            <a:miter lim="800000"/>
            <a:headEnd/>
            <a:tailEnd/>
          </a:ln>
        </p:spPr>
      </p:pic>
      <p:pic>
        <p:nvPicPr>
          <p:cNvPr id="9" name="Picture 8">
            <a:extLst>
              <a:ext uri="{FF2B5EF4-FFF2-40B4-BE49-F238E27FC236}">
                <a16:creationId xmlns:a16="http://schemas.microsoft.com/office/drawing/2014/main" id="{44F4EBAA-66C5-401B-92F3-4124779F5B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19735" y="-1152071"/>
            <a:ext cx="20775735" cy="10305143"/>
          </a:xfrm>
          <a:prstGeom prst="rect">
            <a:avLst/>
          </a:prstGeom>
        </p:spPr>
      </p:pic>
    </p:spTree>
  </p:cSld>
  <p:clrMapOvr>
    <a:masterClrMapping/>
  </p:clrMapOvr>
  <p:transition spd="med"/>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Color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29266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8" name="Picture 7">
            <a:extLst>
              <a:ext uri="{FF2B5EF4-FFF2-40B4-BE49-F238E27FC236}">
                <a16:creationId xmlns:a16="http://schemas.microsoft.com/office/drawing/2014/main" id="{14CFFB04-7A59-494B-B4F7-5DDDC11A31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9735" y="-1137557"/>
            <a:ext cx="20775735" cy="10305143"/>
          </a:xfrm>
          <a:prstGeom prst="rect">
            <a:avLst/>
          </a:prstGeom>
        </p:spPr>
      </p:pic>
    </p:spTree>
  </p:cSld>
  <p:clrMapOvr>
    <a:masterClrMapping/>
  </p:clrMapOvr>
  <p:transition spd="med"/>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Color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29266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6" name="Picture 5">
            <a:extLst>
              <a:ext uri="{FF2B5EF4-FFF2-40B4-BE49-F238E27FC236}">
                <a16:creationId xmlns:a16="http://schemas.microsoft.com/office/drawing/2014/main" id="{968CBBF9-7731-4979-972C-0813E92608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9735" y="-1182914"/>
            <a:ext cx="20775735" cy="10305143"/>
          </a:xfrm>
          <a:prstGeom prst="rect">
            <a:avLst/>
          </a:prstGeom>
        </p:spPr>
      </p:pic>
    </p:spTree>
  </p:cSld>
  <p:clrMapOvr>
    <a:masterClrMapping/>
  </p:clrMapOvr>
  <p:transition spd="med"/>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Consistent Color Language</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6" name="Picture 5">
            <a:extLst>
              <a:ext uri="{FF2B5EF4-FFF2-40B4-BE49-F238E27FC236}">
                <a16:creationId xmlns:a16="http://schemas.microsoft.com/office/drawing/2014/main" id="{45FE13B6-3C75-46D8-BB04-321D3FCAE9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8880" y="-1152071"/>
            <a:ext cx="20784880" cy="10309679"/>
          </a:xfrm>
          <a:prstGeom prst="rect">
            <a:avLst/>
          </a:prstGeom>
        </p:spPr>
      </p:pic>
    </p:spTree>
    <p:extLst>
      <p:ext uri="{BB962C8B-B14F-4D97-AF65-F5344CB8AC3E}">
        <p14:creationId xmlns:p14="http://schemas.microsoft.com/office/powerpoint/2010/main" val="479239389"/>
      </p:ext>
    </p:extLst>
  </p:cSld>
  <p:clrMapOvr>
    <a:masterClrMapping/>
  </p:clrMapOvr>
  <p:transition spd="med"/>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7366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108445674"/>
      </p:ext>
    </p:extLst>
  </p:cSld>
  <p:clrMapOvr>
    <a:masterClrMapping/>
  </p:clrMapOvr>
  <p:transition spd="med"/>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Landmarks (aka weenies)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29266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4" name="1 - Landmarks">
            <a:hlinkClick r:id="" action="ppaction://media"/>
            <a:extLst>
              <a:ext uri="{FF2B5EF4-FFF2-40B4-BE49-F238E27FC236}">
                <a16:creationId xmlns:a16="http://schemas.microsoft.com/office/drawing/2014/main" id="{666FB6A5-74A5-4673-BE55-B33AA3D4FF7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700" y="0"/>
            <a:ext cx="16256000" cy="91440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Landmarks (aka weenies)</a:t>
            </a:r>
          </a:p>
        </p:txBody>
      </p:sp>
      <p:sp>
        <p:nvSpPr>
          <p:cNvPr id="3" name="TextBox 2"/>
          <p:cNvSpPr txBox="1"/>
          <p:nvPr/>
        </p:nvSpPr>
        <p:spPr>
          <a:xfrm>
            <a:off x="889001" y="1752600"/>
            <a:ext cx="6172200"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Orients players.</a:t>
            </a: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p:txBody>
      </p:sp>
      <p:pic>
        <p:nvPicPr>
          <p:cNvPr id="8" name="Picture 5">
            <a:extLst>
              <a:ext uri="{FF2B5EF4-FFF2-40B4-BE49-F238E27FC236}">
                <a16:creationId xmlns:a16="http://schemas.microsoft.com/office/drawing/2014/main" id="{5C042989-9633-4B7A-8669-CE7DD5F336AE}"/>
              </a:ext>
            </a:extLst>
          </p:cNvPr>
          <p:cNvPicPr>
            <a:picLocks noChangeAspect="1" noChangeArrowheads="1"/>
          </p:cNvPicPr>
          <p:nvPr/>
        </p:nvPicPr>
        <p:blipFill>
          <a:blip r:embed="rId3" cstate="print"/>
          <a:srcRect/>
          <a:stretch>
            <a:fillRect/>
          </a:stretch>
        </p:blipFill>
        <p:spPr bwMode="auto">
          <a:xfrm>
            <a:off x="7213600" y="2438400"/>
            <a:ext cx="8856556" cy="4997430"/>
          </a:xfrm>
          <a:prstGeom prst="rect">
            <a:avLst/>
          </a:prstGeom>
          <a:noFill/>
          <a:ln w="38100">
            <a:solidFill>
              <a:srgbClr val="C00000"/>
            </a:solidFill>
            <a:miter lim="800000"/>
            <a:headEnd/>
            <a:tailEnd/>
          </a:ln>
        </p:spPr>
      </p:pic>
      <p:cxnSp>
        <p:nvCxnSpPr>
          <p:cNvPr id="9" name="Straight Arrow Connector 8">
            <a:extLst>
              <a:ext uri="{FF2B5EF4-FFF2-40B4-BE49-F238E27FC236}">
                <a16:creationId xmlns:a16="http://schemas.microsoft.com/office/drawing/2014/main" id="{2A97C55B-3AFF-4801-A802-3051D8323980}"/>
              </a:ext>
            </a:extLst>
          </p:cNvPr>
          <p:cNvCxnSpPr>
            <a:cxnSpLocks/>
          </p:cNvCxnSpPr>
          <p:nvPr/>
        </p:nvCxnSpPr>
        <p:spPr>
          <a:xfrm>
            <a:off x="13309600" y="1371600"/>
            <a:ext cx="0" cy="2590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Landmarks (aka weenies)</a:t>
            </a:r>
          </a:p>
        </p:txBody>
      </p:sp>
      <p:sp>
        <p:nvSpPr>
          <p:cNvPr id="3" name="TextBox 2"/>
          <p:cNvSpPr txBox="1"/>
          <p:nvPr/>
        </p:nvSpPr>
        <p:spPr>
          <a:xfrm>
            <a:off x="889001" y="1752600"/>
            <a:ext cx="6172200" cy="468846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Orients players.</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Distant object seen from many vantage points in the level. </a:t>
            </a:r>
            <a:br>
              <a:rPr lang="en-US" dirty="0">
                <a:solidFill>
                  <a:schemeClr val="bg1"/>
                </a:solidFill>
              </a:rPr>
            </a:br>
            <a:br>
              <a:rPr lang="en-US" dirty="0">
                <a:solidFill>
                  <a:schemeClr val="bg1"/>
                </a:solidFill>
              </a:rPr>
            </a:br>
            <a:endParaRPr lang="en-US" dirty="0">
              <a:solidFill>
                <a:schemeClr val="bg1"/>
              </a:solidFill>
            </a:endParaRPr>
          </a:p>
        </p:txBody>
      </p:sp>
      <p:pic>
        <p:nvPicPr>
          <p:cNvPr id="8" name="Picture 5">
            <a:extLst>
              <a:ext uri="{FF2B5EF4-FFF2-40B4-BE49-F238E27FC236}">
                <a16:creationId xmlns:a16="http://schemas.microsoft.com/office/drawing/2014/main" id="{BAEBB36F-9215-4513-80DE-1752C43415CB}"/>
              </a:ext>
            </a:extLst>
          </p:cNvPr>
          <p:cNvPicPr>
            <a:picLocks noChangeAspect="1" noChangeArrowheads="1"/>
          </p:cNvPicPr>
          <p:nvPr/>
        </p:nvPicPr>
        <p:blipFill>
          <a:blip r:embed="rId3" cstate="print"/>
          <a:srcRect/>
          <a:stretch>
            <a:fillRect/>
          </a:stretch>
        </p:blipFill>
        <p:spPr bwMode="auto">
          <a:xfrm>
            <a:off x="7213600" y="2438400"/>
            <a:ext cx="8856556" cy="4997430"/>
          </a:xfrm>
          <a:prstGeom prst="rect">
            <a:avLst/>
          </a:prstGeom>
          <a:noFill/>
          <a:ln w="38100">
            <a:solidFill>
              <a:srgbClr val="C00000"/>
            </a:solidFill>
            <a:miter lim="800000"/>
            <a:headEnd/>
            <a:tailEnd/>
          </a:ln>
        </p:spPr>
      </p:pic>
      <p:cxnSp>
        <p:nvCxnSpPr>
          <p:cNvPr id="9" name="Straight Arrow Connector 8">
            <a:extLst>
              <a:ext uri="{FF2B5EF4-FFF2-40B4-BE49-F238E27FC236}">
                <a16:creationId xmlns:a16="http://schemas.microsoft.com/office/drawing/2014/main" id="{39BE4B45-63FD-4BC6-88FA-F4F7AFAF0877}"/>
              </a:ext>
            </a:extLst>
          </p:cNvPr>
          <p:cNvCxnSpPr>
            <a:cxnSpLocks/>
          </p:cNvCxnSpPr>
          <p:nvPr/>
        </p:nvCxnSpPr>
        <p:spPr>
          <a:xfrm>
            <a:off x="13309600" y="1371600"/>
            <a:ext cx="0" cy="2590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939305760"/>
      </p:ext>
    </p:extLst>
  </p:cSld>
  <p:clrMapOvr>
    <a:masterClrMapping/>
  </p:clrMapOvr>
  <p:transition spd="med"/>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Landmarks (aka weenies)</a:t>
            </a:r>
          </a:p>
        </p:txBody>
      </p:sp>
      <p:sp>
        <p:nvSpPr>
          <p:cNvPr id="3" name="TextBox 2"/>
          <p:cNvSpPr txBox="1"/>
          <p:nvPr/>
        </p:nvSpPr>
        <p:spPr>
          <a:xfrm>
            <a:off x="889001" y="1752600"/>
            <a:ext cx="6172200" cy="72737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Orients players.</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Distant object seen from many vantage points in the level. </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A goal to work toward.</a:t>
            </a:r>
            <a:br>
              <a:rPr lang="en-US" dirty="0">
                <a:solidFill>
                  <a:schemeClr val="bg1"/>
                </a:solidFill>
              </a:rPr>
            </a:br>
            <a:endParaRPr lang="en-US" dirty="0">
              <a:solidFill>
                <a:schemeClr val="bg1"/>
              </a:solidFill>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p:txBody>
      </p:sp>
      <p:pic>
        <p:nvPicPr>
          <p:cNvPr id="17" name="Picture 5"/>
          <p:cNvPicPr>
            <a:picLocks noChangeAspect="1" noChangeArrowheads="1"/>
          </p:cNvPicPr>
          <p:nvPr/>
        </p:nvPicPr>
        <p:blipFill>
          <a:blip r:embed="rId3" cstate="print"/>
          <a:srcRect/>
          <a:stretch>
            <a:fillRect/>
          </a:stretch>
        </p:blipFill>
        <p:spPr bwMode="auto">
          <a:xfrm>
            <a:off x="7213600" y="2438400"/>
            <a:ext cx="8856556" cy="4997430"/>
          </a:xfrm>
          <a:prstGeom prst="rect">
            <a:avLst/>
          </a:prstGeom>
          <a:noFill/>
          <a:ln w="38100">
            <a:solidFill>
              <a:srgbClr val="C00000"/>
            </a:solidFill>
            <a:miter lim="800000"/>
            <a:headEnd/>
            <a:tailEnd/>
          </a:ln>
        </p:spPr>
      </p:pic>
      <p:cxnSp>
        <p:nvCxnSpPr>
          <p:cNvPr id="18" name="Straight Arrow Connector 17"/>
          <p:cNvCxnSpPr>
            <a:cxnSpLocks/>
          </p:cNvCxnSpPr>
          <p:nvPr/>
        </p:nvCxnSpPr>
        <p:spPr>
          <a:xfrm>
            <a:off x="13309600" y="1371600"/>
            <a:ext cx="0" cy="2590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673182871"/>
      </p:ext>
    </p:extLst>
  </p:cSld>
  <p:clrMapOvr>
    <a:masterClrMapping/>
  </p:clrMapOvr>
  <p:transition spd="med"/>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Landmarks (aka weenies)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736600" y="1752600"/>
            <a:ext cx="6248400" cy="53347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Walt Disney coined it when his dog followed a hot dog.</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Castle in Disneyland is the main weenie to attract and orient guests.</a:t>
            </a:r>
          </a:p>
        </p:txBody>
      </p:sp>
      <p:pic>
        <p:nvPicPr>
          <p:cNvPr id="150530" name="Picture 2" descr="http://2.bp.blogspot.com/-8RltdOgiU8Y/VdDnBO-QEnI/AAAAAAAAAYw/71c9o2KZVpU/s1600/Wcastle.png"/>
          <p:cNvPicPr>
            <a:picLocks noChangeAspect="1" noChangeArrowheads="1"/>
          </p:cNvPicPr>
          <p:nvPr/>
        </p:nvPicPr>
        <p:blipFill>
          <a:blip r:embed="rId3" cstate="print"/>
          <a:srcRect/>
          <a:stretch>
            <a:fillRect/>
          </a:stretch>
        </p:blipFill>
        <p:spPr bwMode="auto">
          <a:xfrm>
            <a:off x="7213600" y="1600200"/>
            <a:ext cx="8305800" cy="6243572"/>
          </a:xfrm>
          <a:prstGeom prst="rect">
            <a:avLst/>
          </a:prstGeom>
          <a:noFill/>
        </p:spPr>
      </p:pic>
      <p:pic>
        <p:nvPicPr>
          <p:cNvPr id="7" name="Picture 6">
            <a:extLst>
              <a:ext uri="{FF2B5EF4-FFF2-40B4-BE49-F238E27FC236}">
                <a16:creationId xmlns:a16="http://schemas.microsoft.com/office/drawing/2014/main" id="{E8786001-8664-4BC1-945F-DEA06EBFDF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771037810"/>
      </p:ext>
    </p:extLst>
  </p:cSld>
  <p:clrMapOvr>
    <a:masterClrMapping/>
  </p:clrMapOvr>
  <p:transition spd="med"/>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Landmarks (aka weenies)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rgbClr val="C00000"/>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1" y="1752600"/>
            <a:ext cx="617220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 typeface="Arial" pitchFamily="34" charset="0"/>
              <a:buChar char="•"/>
              <a:tabLst/>
            </a:pPr>
            <a:r>
              <a:rPr lang="en-US" dirty="0" err="1">
                <a:solidFill>
                  <a:schemeClr val="bg1"/>
                </a:solidFill>
              </a:rPr>
              <a:t>asdf</a:t>
            </a:r>
            <a:endParaRPr lang="en-US" dirty="0">
              <a:solidFill>
                <a:schemeClr val="bg1"/>
              </a:solidFill>
            </a:endParaRPr>
          </a:p>
        </p:txBody>
      </p:sp>
      <p:pic>
        <p:nvPicPr>
          <p:cNvPr id="177154" name="Picture 2" descr="C:\Users\David\Desktop\raw_image\Album\2018\02\10\2018021022095600-F1C11A22FAEE3B82F21B330E1B786A39.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7" name="Rectangle 6"/>
          <p:cNvSpPr/>
          <p:nvPr/>
        </p:nvSpPr>
        <p:spPr>
          <a:xfrm>
            <a:off x="660400" y="5867400"/>
            <a:ext cx="2438400" cy="19050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dirty="0">
              <a:ln>
                <a:noFill/>
              </a:ln>
              <a:solidFill>
                <a:srgbClr val="1F497D"/>
              </a:solidFill>
              <a:effectLst/>
              <a:uFillTx/>
              <a:latin typeface="+mj-lt"/>
              <a:ea typeface="+mj-ea"/>
              <a:cs typeface="+mj-cs"/>
              <a:sym typeface="Verdana"/>
            </a:endParaRPr>
          </a:p>
        </p:txBody>
      </p:sp>
      <p:sp>
        <p:nvSpPr>
          <p:cNvPr id="8" name="Rectangle 7"/>
          <p:cNvSpPr/>
          <p:nvPr/>
        </p:nvSpPr>
        <p:spPr>
          <a:xfrm>
            <a:off x="4318000" y="2438400"/>
            <a:ext cx="685800" cy="810476"/>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dirty="0">
              <a:ln>
                <a:noFill/>
              </a:ln>
              <a:solidFill>
                <a:srgbClr val="1F497D"/>
              </a:solidFill>
              <a:effectLst/>
              <a:uFillTx/>
              <a:latin typeface="+mj-lt"/>
              <a:ea typeface="+mj-ea"/>
              <a:cs typeface="+mj-cs"/>
              <a:sym typeface="Verdana"/>
            </a:endParaRPr>
          </a:p>
        </p:txBody>
      </p:sp>
      <p:sp>
        <p:nvSpPr>
          <p:cNvPr id="11" name="Rectangle 10"/>
          <p:cNvSpPr/>
          <p:nvPr/>
        </p:nvSpPr>
        <p:spPr>
          <a:xfrm>
            <a:off x="2336800" y="914400"/>
            <a:ext cx="3352800" cy="14478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2" name="Rectangle 11"/>
          <p:cNvSpPr/>
          <p:nvPr/>
        </p:nvSpPr>
        <p:spPr>
          <a:xfrm>
            <a:off x="5842000" y="1905000"/>
            <a:ext cx="1981200" cy="23622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3" name="Rectangle 12"/>
          <p:cNvSpPr/>
          <p:nvPr/>
        </p:nvSpPr>
        <p:spPr>
          <a:xfrm>
            <a:off x="9652000" y="1219200"/>
            <a:ext cx="838200" cy="8382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4" name="Rectangle 13"/>
          <p:cNvSpPr/>
          <p:nvPr/>
        </p:nvSpPr>
        <p:spPr>
          <a:xfrm>
            <a:off x="8356600" y="1143000"/>
            <a:ext cx="1143000" cy="9144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5" name="Rectangle 14"/>
          <p:cNvSpPr/>
          <p:nvPr/>
        </p:nvSpPr>
        <p:spPr>
          <a:xfrm>
            <a:off x="11252200" y="1447800"/>
            <a:ext cx="304800" cy="7620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6" name="Rectangle 15"/>
          <p:cNvSpPr/>
          <p:nvPr/>
        </p:nvSpPr>
        <p:spPr>
          <a:xfrm>
            <a:off x="12090400" y="1905000"/>
            <a:ext cx="457200" cy="5334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7" name="TextBox 16">
            <a:extLst>
              <a:ext uri="{FF2B5EF4-FFF2-40B4-BE49-F238E27FC236}">
                <a16:creationId xmlns:a16="http://schemas.microsoft.com/office/drawing/2014/main" id="{BA4A25DE-D02A-445F-8E40-DED0C784E791}"/>
              </a:ext>
            </a:extLst>
          </p:cNvPr>
          <p:cNvSpPr txBox="1"/>
          <p:nvPr/>
        </p:nvSpPr>
        <p:spPr>
          <a:xfrm>
            <a:off x="9347200" y="8669932"/>
            <a:ext cx="69088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Legend of Zelda: Breath of the Wild </a:t>
            </a:r>
            <a:r>
              <a:rPr kumimoji="0" lang="en-US" sz="2000" b="0" i="0" u="none" strike="noStrike" cap="none" spc="0" normalizeH="0" baseline="0" dirty="0">
                <a:ln>
                  <a:noFill/>
                </a:ln>
                <a:solidFill>
                  <a:schemeClr val="bg1"/>
                </a:solidFill>
                <a:effectLst/>
                <a:uFillTx/>
                <a:latin typeface="+mj-lt"/>
                <a:ea typeface="+mj-ea"/>
                <a:cs typeface="+mj-cs"/>
                <a:sym typeface="Verdana"/>
              </a:rPr>
              <a:t>– Nintendo</a:t>
            </a:r>
          </a:p>
        </p:txBody>
      </p:sp>
    </p:spTree>
  </p:cSld>
  <p:clrMapOvr>
    <a:masterClrMapping/>
  </p:clrMapOvr>
  <p:transition spd="med"/>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Landmarks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rgbClr val="C00000"/>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29266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5" name="Picture 4">
            <a:extLst>
              <a:ext uri="{FF2B5EF4-FFF2-40B4-BE49-F238E27FC236}">
                <a16:creationId xmlns:a16="http://schemas.microsoft.com/office/drawing/2014/main" id="{6250687F-D33D-4CE2-84EB-A00D2ED0D3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5714" y="-533402"/>
            <a:ext cx="19633288" cy="9686351"/>
          </a:xfrm>
          <a:prstGeom prst="rect">
            <a:avLst/>
          </a:prstGeom>
        </p:spPr>
      </p:pic>
    </p:spTree>
  </p:cSld>
  <p:clrMapOvr>
    <a:masterClrMapping/>
  </p:clrMapOvr>
  <p:transition spd="med"/>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Landmarks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rgbClr val="C00000"/>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292660" cy="8104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err="1">
                <a:ln>
                  <a:noFill/>
                </a:ln>
                <a:solidFill>
                  <a:schemeClr val="bg1"/>
                </a:solidFill>
                <a:effectLst/>
                <a:uFillTx/>
                <a:latin typeface="+mj-lt"/>
                <a:ea typeface="+mj-ea"/>
                <a:cs typeface="+mj-cs"/>
                <a:sym typeface="Verdana"/>
              </a:rPr>
              <a:t>asdf</a:t>
            </a:r>
            <a:endParaRPr lang="en-US" dirty="0">
              <a:solidFill>
                <a:schemeClr val="bg1"/>
              </a:solidFill>
            </a:endParaRPr>
          </a:p>
        </p:txBody>
      </p:sp>
      <p:pic>
        <p:nvPicPr>
          <p:cNvPr id="5" name="Picture 4">
            <a:extLst>
              <a:ext uri="{FF2B5EF4-FFF2-40B4-BE49-F238E27FC236}">
                <a16:creationId xmlns:a16="http://schemas.microsoft.com/office/drawing/2014/main" id="{378A922C-BEF6-41F3-98B8-BC1D43C20E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5800" y="-519030"/>
            <a:ext cx="19593374" cy="9666659"/>
          </a:xfrm>
          <a:prstGeom prst="rect">
            <a:avLst/>
          </a:prstGeom>
        </p:spPr>
      </p:pic>
    </p:spTree>
  </p:cSld>
  <p:clrMapOvr>
    <a:masterClrMapping/>
  </p:clrMapOvr>
  <p:transition spd="med"/>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srcRect/>
          <a:stretch>
            <a:fillRect/>
          </a:stretch>
        </p:blipFill>
        <p:spPr bwMode="auto">
          <a:xfrm>
            <a:off x="7975600" y="1981200"/>
            <a:ext cx="7952002" cy="5791199"/>
          </a:xfrm>
          <a:prstGeom prst="rect">
            <a:avLst/>
          </a:prstGeom>
          <a:noFill/>
          <a:ln w="28575">
            <a:solidFill>
              <a:srgbClr val="FF0000"/>
            </a:solidFill>
            <a:miter lim="800000"/>
            <a:headEnd/>
            <a:tailEnd/>
          </a:ln>
        </p:spPr>
      </p:pic>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noProof="0" dirty="0">
                <a:solidFill>
                  <a:srgbClr val="C00000"/>
                </a:solidFill>
                <a:latin typeface="Arial"/>
                <a:ea typeface="Arial"/>
                <a:cs typeface="Arial"/>
                <a:sym typeface="Arial"/>
              </a:rPr>
              <a:t>Denial &amp; Reward with Landmarks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6400800" cy="26263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Hide landmark for a while then show it from different angles as you approach.</a:t>
            </a:r>
          </a:p>
        </p:txBody>
      </p:sp>
      <p:pic>
        <p:nvPicPr>
          <p:cNvPr id="7" name="Picture 6">
            <a:extLst>
              <a:ext uri="{FF2B5EF4-FFF2-40B4-BE49-F238E27FC236}">
                <a16:creationId xmlns:a16="http://schemas.microsoft.com/office/drawing/2014/main" id="{0AF75E03-4472-4A01-9B6D-9596D3D594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715459915"/>
      </p:ext>
    </p:extLst>
  </p:cSld>
  <p:clrMapOvr>
    <a:masterClrMapping/>
  </p:clrMapOvr>
  <p:transition spd="med"/>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srcRect/>
          <a:stretch>
            <a:fillRect/>
          </a:stretch>
        </p:blipFill>
        <p:spPr bwMode="auto">
          <a:xfrm>
            <a:off x="7975600" y="1981200"/>
            <a:ext cx="7952002" cy="5791199"/>
          </a:xfrm>
          <a:prstGeom prst="rect">
            <a:avLst/>
          </a:prstGeom>
          <a:noFill/>
          <a:ln w="28575">
            <a:solidFill>
              <a:srgbClr val="FF0000"/>
            </a:solidFill>
            <a:miter lim="800000"/>
            <a:headEnd/>
            <a:tailEnd/>
          </a:ln>
        </p:spPr>
      </p:pic>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noProof="0" dirty="0">
                <a:solidFill>
                  <a:srgbClr val="C00000"/>
                </a:solidFill>
                <a:latin typeface="Arial"/>
                <a:ea typeface="Arial"/>
                <a:cs typeface="Arial"/>
                <a:sym typeface="Arial"/>
              </a:rPr>
              <a:t>Denial &amp; Reward with Landmarks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6858000" cy="755078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Hide landmark for a while then show it from different angles as you approach.</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kumimoji="0" lang="en-US" sz="4000" b="0" i="0" u="none" strike="noStrike" cap="none" spc="0" normalizeH="0" baseline="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000" b="0" i="0" u="none" strike="noStrike" cap="none" spc="0" normalizeH="0" baseline="0" dirty="0">
                <a:ln>
                  <a:noFill/>
                </a:ln>
                <a:solidFill>
                  <a:schemeClr val="bg1"/>
                </a:solidFill>
                <a:effectLst/>
                <a:uFillTx/>
                <a:latin typeface="+mj-lt"/>
                <a:ea typeface="+mj-ea"/>
                <a:cs typeface="+mj-cs"/>
                <a:sym typeface="Verdana"/>
              </a:rPr>
              <a:t>“Denial</a:t>
            </a:r>
            <a:r>
              <a:rPr kumimoji="0" lang="en-US" sz="4000" b="0" i="0" u="none" strike="noStrike" cap="none" spc="0" normalizeH="0" dirty="0">
                <a:ln>
                  <a:noFill/>
                </a:ln>
                <a:solidFill>
                  <a:schemeClr val="bg1"/>
                </a:solidFill>
                <a:effectLst/>
                <a:uFillTx/>
                <a:latin typeface="+mj-lt"/>
                <a:ea typeface="+mj-ea"/>
                <a:cs typeface="+mj-cs"/>
                <a:sym typeface="Verdana"/>
              </a:rPr>
              <a:t> and Reward” makes the journey more interesting.</a:t>
            </a:r>
          </a:p>
          <a:p>
            <a:pPr marR="0" algn="l" defTabSz="1625600" rtl="0" fontAlgn="auto" latinLnBrk="0" hangingPunct="0">
              <a:lnSpc>
                <a:spcPct val="100000"/>
              </a:lnSpc>
              <a:spcBef>
                <a:spcPts val="0"/>
              </a:spcBef>
              <a:spcAft>
                <a:spcPts val="0"/>
              </a:spcAft>
              <a:buClrTx/>
              <a:buSzTx/>
              <a:tabLst/>
            </a:pPr>
            <a:endParaRPr lang="en-US" sz="4000"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sz="4000"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sz="4000"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sz="4000" dirty="0">
              <a:solidFill>
                <a:schemeClr val="bg1"/>
              </a:solidFill>
            </a:endParaRPr>
          </a:p>
        </p:txBody>
      </p:sp>
      <p:pic>
        <p:nvPicPr>
          <p:cNvPr id="7" name="Picture 6">
            <a:extLst>
              <a:ext uri="{FF2B5EF4-FFF2-40B4-BE49-F238E27FC236}">
                <a16:creationId xmlns:a16="http://schemas.microsoft.com/office/drawing/2014/main" id="{BC27CE17-C1E4-410B-A238-BFBAD04040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2988876246"/>
      </p:ext>
    </p:extLst>
  </p:cSld>
  <p:clrMapOvr>
    <a:masterClrMapping/>
  </p:clrMapOvr>
  <p:transition spd="med"/>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553632841"/>
      </p:ext>
    </p:extLst>
  </p:cSld>
  <p:clrMapOvr>
    <a:masterClrMapping/>
  </p:clrMapOvr>
  <p:transition spd="med"/>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Openings Attract</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782800"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Caves, doors, archways, etc.</a:t>
            </a:r>
            <a:br>
              <a:rPr lang="en-US" dirty="0">
                <a:solidFill>
                  <a:schemeClr val="bg1"/>
                </a:solidFill>
              </a:rPr>
            </a:br>
            <a:endParaRPr lang="en-US" dirty="0">
              <a:solidFill>
                <a:schemeClr val="bg1"/>
              </a:solidFill>
            </a:endParaRPr>
          </a:p>
        </p:txBody>
      </p:sp>
    </p:spTree>
  </p:cSld>
  <p:clrMapOvr>
    <a:masterClrMapping/>
  </p:clrMapOvr>
  <p:transition spd="med"/>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Openings Attract</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782800" cy="40421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Caves, doors, archways, etc.</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Often leads to a </a:t>
            </a:r>
            <a:r>
              <a:rPr lang="en-US" b="1" dirty="0">
                <a:solidFill>
                  <a:schemeClr val="bg1"/>
                </a:solidFill>
              </a:rPr>
              <a:t>REFUGE SPACE</a:t>
            </a:r>
            <a:r>
              <a:rPr lang="en-US" dirty="0">
                <a:solidFill>
                  <a:schemeClr val="bg1"/>
                </a:solidFill>
              </a:rPr>
              <a:t>, which psychologically feels safe.</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R="0" algn="l" defTabSz="1625600" rtl="0" fontAlgn="auto" latinLnBrk="0" hangingPunct="0">
              <a:lnSpc>
                <a:spcPct val="100000"/>
              </a:lnSpc>
              <a:spcBef>
                <a:spcPts val="0"/>
              </a:spcBef>
              <a:spcAft>
                <a:spcPts val="0"/>
              </a:spcAft>
              <a:buClrTx/>
              <a:buSzTx/>
              <a:tabLst/>
            </a:pPr>
            <a:endParaRPr lang="en-US" dirty="0">
              <a:solidFill>
                <a:schemeClr val="bg1"/>
              </a:solidFill>
            </a:endParaRPr>
          </a:p>
        </p:txBody>
      </p:sp>
    </p:spTree>
    <p:extLst>
      <p:ext uri="{BB962C8B-B14F-4D97-AF65-F5344CB8AC3E}">
        <p14:creationId xmlns:p14="http://schemas.microsoft.com/office/powerpoint/2010/main" val="936434272"/>
      </p:ext>
    </p:extLst>
  </p:cSld>
  <p:clrMapOvr>
    <a:masterClrMapping/>
  </p:clrMapOvr>
  <p:transition spd="med"/>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Openings Attract</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782800" cy="468846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Caves, doors, archways, etc.</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Often leads to a </a:t>
            </a:r>
            <a:r>
              <a:rPr lang="en-US" b="1" dirty="0">
                <a:solidFill>
                  <a:schemeClr val="bg1"/>
                </a:solidFill>
              </a:rPr>
              <a:t>REFUGE SPACE</a:t>
            </a:r>
            <a:r>
              <a:rPr lang="en-US" dirty="0">
                <a:solidFill>
                  <a:schemeClr val="bg1"/>
                </a:solidFill>
              </a:rPr>
              <a:t>, which psychologically feels safe.</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Mystery – “What could be inside?!”</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p:txBody>
      </p:sp>
    </p:spTree>
    <p:extLst>
      <p:ext uri="{BB962C8B-B14F-4D97-AF65-F5344CB8AC3E}">
        <p14:creationId xmlns:p14="http://schemas.microsoft.com/office/powerpoint/2010/main" val="2478448165"/>
      </p:ext>
    </p:extLst>
  </p:cSld>
  <p:clrMapOvr>
    <a:masterClrMapping/>
  </p:clrMapOvr>
  <p:transition spd="med"/>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30" name="Picture 2" descr="https://pbs.twimg.com/media/DUuu_g5U8AA22aL.jpg"/>
          <p:cNvPicPr>
            <a:picLocks noChangeAspect="1" noChangeArrowheads="1"/>
          </p:cNvPicPr>
          <p:nvPr/>
        </p:nvPicPr>
        <p:blipFill>
          <a:blip r:embed="rId3" cstate="print"/>
          <a:srcRect/>
          <a:stretch>
            <a:fillRect/>
          </a:stretch>
        </p:blipFill>
        <p:spPr bwMode="auto">
          <a:xfrm>
            <a:off x="812800" y="112793"/>
            <a:ext cx="15011400" cy="6749857"/>
          </a:xfrm>
          <a:prstGeom prst="rect">
            <a:avLst/>
          </a:prstGeom>
          <a:noFill/>
        </p:spPr>
      </p:pic>
      <p:pic>
        <p:nvPicPr>
          <p:cNvPr id="5" name="Picture 4">
            <a:extLst>
              <a:ext uri="{FF2B5EF4-FFF2-40B4-BE49-F238E27FC236}">
                <a16:creationId xmlns:a16="http://schemas.microsoft.com/office/drawing/2014/main" id="{7D17DD24-B291-475A-9F22-5164D4979C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489322241"/>
      </p:ext>
    </p:extLst>
  </p:cSld>
  <p:clrMapOvr>
    <a:masterClrMapping/>
  </p:clrMapOvr>
  <p:transition spd="med"/>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Openings Attract People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83299" name="Picture 3" descr="C:\Users\David\Desktop\PS4\SHARE\Screenshots\Titanfall™ 2\Titanfall™ 2_20180209072754.jpg"/>
          <p:cNvPicPr>
            <a:picLocks noChangeAspect="1" noChangeArrowheads="1"/>
          </p:cNvPicPr>
          <p:nvPr/>
        </p:nvPicPr>
        <p:blipFill>
          <a:blip r:embed="rId3" cstate="print"/>
          <a:srcRect/>
          <a:stretch>
            <a:fillRect/>
          </a:stretch>
        </p:blipFill>
        <p:spPr bwMode="auto">
          <a:xfrm>
            <a:off x="0" y="-1"/>
            <a:ext cx="16256000" cy="9144001"/>
          </a:xfrm>
          <a:prstGeom prst="rect">
            <a:avLst/>
          </a:prstGeom>
          <a:noFill/>
        </p:spPr>
      </p:pic>
      <p:sp>
        <p:nvSpPr>
          <p:cNvPr id="4" name="TextBox 3">
            <a:extLst>
              <a:ext uri="{FF2B5EF4-FFF2-40B4-BE49-F238E27FC236}">
                <a16:creationId xmlns:a16="http://schemas.microsoft.com/office/drawing/2014/main" id="{53BE1C9B-6C52-4213-ACD1-17A0903DF4D4}"/>
              </a:ext>
            </a:extLst>
          </p:cNvPr>
          <p:cNvSpPr txBox="1"/>
          <p:nvPr/>
        </p:nvSpPr>
        <p:spPr>
          <a:xfrm>
            <a:off x="11328400" y="8669932"/>
            <a:ext cx="4927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Titanfall 2 </a:t>
            </a:r>
            <a:r>
              <a:rPr kumimoji="0" lang="en-US" sz="2000" b="0" i="0" u="none" strike="noStrike" cap="none" spc="0" normalizeH="0" baseline="0" dirty="0">
                <a:ln>
                  <a:noFill/>
                </a:ln>
                <a:solidFill>
                  <a:schemeClr val="bg1"/>
                </a:solidFill>
                <a:effectLst/>
                <a:uFillTx/>
                <a:latin typeface="+mj-lt"/>
                <a:ea typeface="+mj-ea"/>
                <a:cs typeface="+mj-cs"/>
                <a:sym typeface="Verdana"/>
              </a:rPr>
              <a:t>– Respawn Entertainment</a:t>
            </a:r>
          </a:p>
        </p:txBody>
      </p:sp>
      <p:cxnSp>
        <p:nvCxnSpPr>
          <p:cNvPr id="7" name="Straight Arrow Connector 6">
            <a:extLst>
              <a:ext uri="{FF2B5EF4-FFF2-40B4-BE49-F238E27FC236}">
                <a16:creationId xmlns:a16="http://schemas.microsoft.com/office/drawing/2014/main" id="{FB72A49C-AEBD-429E-83EF-816C57C0EC81}"/>
              </a:ext>
            </a:extLst>
          </p:cNvPr>
          <p:cNvCxnSpPr>
            <a:cxnSpLocks/>
          </p:cNvCxnSpPr>
          <p:nvPr/>
        </p:nvCxnSpPr>
        <p:spPr>
          <a:xfrm flipH="1">
            <a:off x="9728200" y="1295400"/>
            <a:ext cx="3581400" cy="9906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Openings Attract People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82274" name="Picture 2" descr="C:\Users\David\Desktop\raw_image\Album\2018\02\10\2018021022464100-8AEDFF741E2D23FBED39474178692DAF.jpg"/>
          <p:cNvPicPr>
            <a:picLocks noChangeAspect="1" noChangeArrowheads="1"/>
          </p:cNvPicPr>
          <p:nvPr/>
        </p:nvPicPr>
        <p:blipFill>
          <a:blip r:embed="rId3" cstate="print"/>
          <a:srcRect/>
          <a:stretch>
            <a:fillRect/>
          </a:stretch>
        </p:blipFill>
        <p:spPr bwMode="auto">
          <a:xfrm>
            <a:off x="0" y="0"/>
            <a:ext cx="16256001" cy="9144000"/>
          </a:xfrm>
          <a:prstGeom prst="rect">
            <a:avLst/>
          </a:prstGeom>
          <a:noFill/>
        </p:spPr>
      </p:pic>
      <p:sp>
        <p:nvSpPr>
          <p:cNvPr id="4" name="TextBox 3">
            <a:extLst>
              <a:ext uri="{FF2B5EF4-FFF2-40B4-BE49-F238E27FC236}">
                <a16:creationId xmlns:a16="http://schemas.microsoft.com/office/drawing/2014/main" id="{67860F21-77D8-4A59-BA32-F26EF741985B}"/>
              </a:ext>
            </a:extLst>
          </p:cNvPr>
          <p:cNvSpPr txBox="1"/>
          <p:nvPr/>
        </p:nvSpPr>
        <p:spPr>
          <a:xfrm>
            <a:off x="11785600" y="8669932"/>
            <a:ext cx="44704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Super Mario Odyssey</a:t>
            </a:r>
            <a:r>
              <a:rPr kumimoji="0" lang="en-US" sz="2000" b="0" i="0" u="none" strike="noStrike" cap="none" spc="0" normalizeH="0" baseline="0" dirty="0">
                <a:ln>
                  <a:noFill/>
                </a:ln>
                <a:solidFill>
                  <a:schemeClr val="bg1"/>
                </a:solidFill>
                <a:effectLst/>
                <a:uFillTx/>
                <a:latin typeface="+mj-lt"/>
                <a:ea typeface="+mj-ea"/>
                <a:cs typeface="+mj-cs"/>
                <a:sym typeface="Verdana"/>
              </a:rPr>
              <a:t>– Nintendo</a:t>
            </a:r>
          </a:p>
        </p:txBody>
      </p:sp>
      <p:cxnSp>
        <p:nvCxnSpPr>
          <p:cNvPr id="5" name="Straight Arrow Connector 4">
            <a:extLst>
              <a:ext uri="{FF2B5EF4-FFF2-40B4-BE49-F238E27FC236}">
                <a16:creationId xmlns:a16="http://schemas.microsoft.com/office/drawing/2014/main" id="{3676FF1C-2607-495A-A156-16DEC332C6B6}"/>
              </a:ext>
            </a:extLst>
          </p:cNvPr>
          <p:cNvCxnSpPr>
            <a:cxnSpLocks/>
          </p:cNvCxnSpPr>
          <p:nvPr/>
        </p:nvCxnSpPr>
        <p:spPr>
          <a:xfrm>
            <a:off x="7670800" y="685800"/>
            <a:ext cx="2514600" cy="2362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Openings Attract People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81250" name="Picture 2" descr="C:\Users\David\Desktop\raw_image\Album\2018\02\10\2018021022281700-9C5E15B335EDC22403FF3DB67DB446B4.jpg"/>
          <p:cNvPicPr>
            <a:picLocks noChangeAspect="1" noChangeArrowheads="1"/>
          </p:cNvPicPr>
          <p:nvPr/>
        </p:nvPicPr>
        <p:blipFill>
          <a:blip r:embed="rId3" cstate="print"/>
          <a:srcRect/>
          <a:stretch>
            <a:fillRect/>
          </a:stretch>
        </p:blipFill>
        <p:spPr bwMode="auto">
          <a:xfrm>
            <a:off x="0" y="0"/>
            <a:ext cx="16256001" cy="9144000"/>
          </a:xfrm>
          <a:prstGeom prst="rect">
            <a:avLst/>
          </a:prstGeom>
          <a:noFill/>
        </p:spPr>
      </p:pic>
      <p:sp>
        <p:nvSpPr>
          <p:cNvPr id="4" name="TextBox 3">
            <a:extLst>
              <a:ext uri="{FF2B5EF4-FFF2-40B4-BE49-F238E27FC236}">
                <a16:creationId xmlns:a16="http://schemas.microsoft.com/office/drawing/2014/main" id="{B139B36E-85C4-4583-9C15-012718156249}"/>
              </a:ext>
            </a:extLst>
          </p:cNvPr>
          <p:cNvSpPr txBox="1"/>
          <p:nvPr/>
        </p:nvSpPr>
        <p:spPr>
          <a:xfrm>
            <a:off x="11328400" y="-7361"/>
            <a:ext cx="50800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Dragon Quest Builders</a:t>
            </a:r>
            <a:r>
              <a:rPr kumimoji="0" lang="en-US" sz="2000" b="0" i="0" u="none" strike="noStrike" cap="none" spc="0" normalizeH="0" baseline="0" dirty="0">
                <a:ln>
                  <a:noFill/>
                </a:ln>
                <a:solidFill>
                  <a:schemeClr val="bg1"/>
                </a:solidFill>
                <a:effectLst/>
                <a:uFillTx/>
                <a:latin typeface="+mj-lt"/>
                <a:ea typeface="+mj-ea"/>
                <a:cs typeface="+mj-cs"/>
                <a:sym typeface="Verdana"/>
              </a:rPr>
              <a:t>– Square Enix</a:t>
            </a:r>
          </a:p>
        </p:txBody>
      </p:sp>
      <p:cxnSp>
        <p:nvCxnSpPr>
          <p:cNvPr id="5" name="Straight Arrow Connector 4">
            <a:extLst>
              <a:ext uri="{FF2B5EF4-FFF2-40B4-BE49-F238E27FC236}">
                <a16:creationId xmlns:a16="http://schemas.microsoft.com/office/drawing/2014/main" id="{B38D69FB-7432-4C67-860A-E3E16B622D5E}"/>
              </a:ext>
            </a:extLst>
          </p:cNvPr>
          <p:cNvCxnSpPr>
            <a:cxnSpLocks/>
          </p:cNvCxnSpPr>
          <p:nvPr/>
        </p:nvCxnSpPr>
        <p:spPr>
          <a:xfrm>
            <a:off x="4406900" y="2362200"/>
            <a:ext cx="3187700" cy="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Openings Attract People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85346" name="Picture 2" descr="C:\Users\David\Desktop\PS4\SHARE\Screenshots\Bloodborne™\Bloodborne™_20160814100644.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TextBox 3">
            <a:extLst>
              <a:ext uri="{FF2B5EF4-FFF2-40B4-BE49-F238E27FC236}">
                <a16:creationId xmlns:a16="http://schemas.microsoft.com/office/drawing/2014/main" id="{1592243C-9516-4290-8E8F-74A7F8CFC3B7}"/>
              </a:ext>
            </a:extLst>
          </p:cNvPr>
          <p:cNvSpPr txBox="1"/>
          <p:nvPr/>
        </p:nvSpPr>
        <p:spPr>
          <a:xfrm>
            <a:off x="12471400" y="8669932"/>
            <a:ext cx="3784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Bloodborne</a:t>
            </a:r>
            <a:r>
              <a:rPr kumimoji="0" lang="en-US" sz="2000" b="0" i="0" u="none" strike="noStrike" cap="none" spc="0" normalizeH="0" baseline="0" dirty="0">
                <a:ln>
                  <a:noFill/>
                </a:ln>
                <a:solidFill>
                  <a:schemeClr val="bg1"/>
                </a:solidFill>
                <a:effectLst/>
                <a:uFillTx/>
                <a:latin typeface="+mj-lt"/>
                <a:ea typeface="+mj-ea"/>
                <a:cs typeface="+mj-cs"/>
                <a:sym typeface="Verdana"/>
              </a:rPr>
              <a:t>– </a:t>
            </a:r>
            <a:r>
              <a:rPr kumimoji="0" lang="en-US" sz="2000" b="0" i="0" u="none" strike="noStrike" cap="none" spc="0" normalizeH="0" baseline="0" dirty="0" err="1">
                <a:ln>
                  <a:noFill/>
                </a:ln>
                <a:solidFill>
                  <a:schemeClr val="bg1"/>
                </a:solidFill>
                <a:effectLst/>
                <a:uFillTx/>
                <a:latin typeface="+mj-lt"/>
                <a:ea typeface="+mj-ea"/>
                <a:cs typeface="+mj-cs"/>
                <a:sym typeface="Verdana"/>
              </a:rPr>
              <a:t>FromSoftware</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cxnSp>
        <p:nvCxnSpPr>
          <p:cNvPr id="5" name="Straight Arrow Connector 4">
            <a:extLst>
              <a:ext uri="{FF2B5EF4-FFF2-40B4-BE49-F238E27FC236}">
                <a16:creationId xmlns:a16="http://schemas.microsoft.com/office/drawing/2014/main" id="{68F86D5D-6ADD-4297-B78D-E28DAB91014F}"/>
              </a:ext>
            </a:extLst>
          </p:cNvPr>
          <p:cNvCxnSpPr>
            <a:cxnSpLocks/>
          </p:cNvCxnSpPr>
          <p:nvPr/>
        </p:nvCxnSpPr>
        <p:spPr>
          <a:xfrm>
            <a:off x="7137400" y="2514600"/>
            <a:ext cx="3143876" cy="1492639"/>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Openings Attract People</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4562" name="Picture 2" descr="C:\Users\David\Desktop\PS4\SHARE\Screenshots\The Last of Us™ Remastered\The Last of Us™ Remastered_20180209073745.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pic>
        <p:nvPicPr>
          <p:cNvPr id="4" name="Picture 3">
            <a:extLst>
              <a:ext uri="{FF2B5EF4-FFF2-40B4-BE49-F238E27FC236}">
                <a16:creationId xmlns:a16="http://schemas.microsoft.com/office/drawing/2014/main" id="{A5B913CA-B473-42E2-B2AE-B1A09A8B43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958538566"/>
      </p:ext>
    </p:extLst>
  </p:cSld>
  <p:clrMapOvr>
    <a:masterClrMapping/>
  </p:clrMapOvr>
  <p:transition spd="med"/>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Openings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5" name="Picture 4">
            <a:extLst>
              <a:ext uri="{FF2B5EF4-FFF2-40B4-BE49-F238E27FC236}">
                <a16:creationId xmlns:a16="http://schemas.microsoft.com/office/drawing/2014/main" id="{96F2A372-6C09-498F-A1B7-7B157BAF69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93600" y="-4271460"/>
            <a:ext cx="34428814" cy="17077319"/>
          </a:xfrm>
          <a:prstGeom prst="rect">
            <a:avLst/>
          </a:prstGeom>
        </p:spPr>
      </p:pic>
      <p:sp>
        <p:nvSpPr>
          <p:cNvPr id="6" name="Rectangle 5">
            <a:extLst>
              <a:ext uri="{FF2B5EF4-FFF2-40B4-BE49-F238E27FC236}">
                <a16:creationId xmlns:a16="http://schemas.microsoft.com/office/drawing/2014/main" id="{C5F6B8CA-BE41-444D-9819-05369EE303D6}"/>
              </a:ext>
            </a:extLst>
          </p:cNvPr>
          <p:cNvSpPr/>
          <p:nvPr/>
        </p:nvSpPr>
        <p:spPr>
          <a:xfrm>
            <a:off x="8128000" y="4800600"/>
            <a:ext cx="2590800" cy="2362200"/>
          </a:xfrm>
          <a:prstGeom prst="rect">
            <a:avLst/>
          </a:prstGeom>
          <a:noFill/>
          <a:ln w="5715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dirty="0">
              <a:ln>
                <a:noFill/>
              </a:ln>
              <a:solidFill>
                <a:srgbClr val="1F497D"/>
              </a:solidFill>
              <a:effectLst/>
              <a:uFillTx/>
              <a:latin typeface="+mj-lt"/>
              <a:ea typeface="+mj-ea"/>
              <a:cs typeface="+mj-cs"/>
              <a:sym typeface="Verdana"/>
            </a:endParaRPr>
          </a:p>
        </p:txBody>
      </p:sp>
    </p:spTree>
  </p:cSld>
  <p:clrMapOvr>
    <a:masterClrMapping/>
  </p:clrMapOvr>
  <p:transition spd="med"/>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DC2576-EBE1-4EBF-97BC-D55E2C513E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7000" y="518379"/>
            <a:ext cx="3988498" cy="4021666"/>
          </a:xfrm>
          <a:prstGeom prst="rect">
            <a:avLst/>
          </a:prstGeom>
          <a:ln w="38100">
            <a:solidFill>
              <a:srgbClr val="FF0000"/>
            </a:solidFill>
          </a:ln>
        </p:spPr>
      </p:pic>
      <p:sp>
        <p:nvSpPr>
          <p:cNvPr id="6" name="TextBox 5">
            <a:extLst>
              <a:ext uri="{FF2B5EF4-FFF2-40B4-BE49-F238E27FC236}">
                <a16:creationId xmlns:a16="http://schemas.microsoft.com/office/drawing/2014/main" id="{A6B60F10-267E-4201-BB98-A45E4546AE6E}"/>
              </a:ext>
            </a:extLst>
          </p:cNvPr>
          <p:cNvSpPr txBox="1"/>
          <p:nvPr/>
        </p:nvSpPr>
        <p:spPr>
          <a:xfrm>
            <a:off x="9652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2897408075"/>
      </p:ext>
    </p:extLst>
  </p:cSld>
  <p:clrMapOvr>
    <a:masterClrMapping/>
  </p:clrMapOvr>
  <p:transition spd="med"/>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C2D245-0FC8-4C33-8A2E-635E772334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2847" y="4876800"/>
            <a:ext cx="4966748" cy="3610312"/>
          </a:xfrm>
          <a:prstGeom prst="rect">
            <a:avLst/>
          </a:prstGeom>
          <a:ln w="38100">
            <a:solidFill>
              <a:srgbClr val="FF0000"/>
            </a:solidFill>
          </a:ln>
        </p:spPr>
      </p:pic>
      <p:sp>
        <p:nvSpPr>
          <p:cNvPr id="6" name="TextBox 5">
            <a:extLst>
              <a:ext uri="{FF2B5EF4-FFF2-40B4-BE49-F238E27FC236}">
                <a16:creationId xmlns:a16="http://schemas.microsoft.com/office/drawing/2014/main" id="{E4556278-79F9-46D8-82FC-3059F61143A5}"/>
              </a:ext>
            </a:extLst>
          </p:cNvPr>
          <p:cNvSpPr txBox="1"/>
          <p:nvPr/>
        </p:nvSpPr>
        <p:spPr>
          <a:xfrm>
            <a:off x="9652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pic>
        <p:nvPicPr>
          <p:cNvPr id="7" name="Picture 6">
            <a:extLst>
              <a:ext uri="{FF2B5EF4-FFF2-40B4-BE49-F238E27FC236}">
                <a16:creationId xmlns:a16="http://schemas.microsoft.com/office/drawing/2014/main" id="{1FA516C1-C766-4839-9564-D50C6D599E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57000" y="518379"/>
            <a:ext cx="3988498" cy="4021666"/>
          </a:xfrm>
          <a:prstGeom prst="rect">
            <a:avLst/>
          </a:prstGeom>
          <a:ln w="38100">
            <a:solidFill>
              <a:srgbClr val="FF0000"/>
            </a:solidFill>
          </a:ln>
        </p:spPr>
      </p:pic>
    </p:spTree>
    <p:extLst>
      <p:ext uri="{BB962C8B-B14F-4D97-AF65-F5344CB8AC3E}">
        <p14:creationId xmlns:p14="http://schemas.microsoft.com/office/powerpoint/2010/main" val="1347945861"/>
      </p:ext>
    </p:extLst>
  </p:cSld>
  <p:clrMapOvr>
    <a:masterClrMapping/>
  </p:clrMapOvr>
  <p:transition spd="med"/>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CA6724C-A505-42F5-ACFF-9A157A8F8E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7000" y="518379"/>
            <a:ext cx="3988498" cy="4021666"/>
          </a:xfrm>
          <a:prstGeom prst="rect">
            <a:avLst/>
          </a:prstGeom>
          <a:ln w="38100">
            <a:solidFill>
              <a:srgbClr val="FF0000"/>
            </a:solidFill>
          </a:ln>
        </p:spPr>
      </p:pic>
      <p:pic>
        <p:nvPicPr>
          <p:cNvPr id="8" name="Picture 7">
            <a:extLst>
              <a:ext uri="{FF2B5EF4-FFF2-40B4-BE49-F238E27FC236}">
                <a16:creationId xmlns:a16="http://schemas.microsoft.com/office/drawing/2014/main" id="{AC37FC9C-30BD-45EB-A300-80AD5F0F16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2847" y="4876800"/>
            <a:ext cx="4966748" cy="3610312"/>
          </a:xfrm>
          <a:prstGeom prst="rect">
            <a:avLst/>
          </a:prstGeom>
          <a:ln w="38100">
            <a:solidFill>
              <a:srgbClr val="FF0000"/>
            </a:solidFill>
          </a:ln>
        </p:spPr>
      </p:pic>
      <p:sp>
        <p:nvSpPr>
          <p:cNvPr id="3" name="TextBox 2">
            <a:extLst>
              <a:ext uri="{FF2B5EF4-FFF2-40B4-BE49-F238E27FC236}">
                <a16:creationId xmlns:a16="http://schemas.microsoft.com/office/drawing/2014/main" id="{D0C133FE-8C45-45E8-83AD-01A3D705A84E}"/>
              </a:ext>
            </a:extLst>
          </p:cNvPr>
          <p:cNvSpPr txBox="1"/>
          <p:nvPr/>
        </p:nvSpPr>
        <p:spPr>
          <a:xfrm>
            <a:off x="9652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
        <p:nvSpPr>
          <p:cNvPr id="6" name="&quot;Not Allowed&quot; Symbol 5">
            <a:extLst>
              <a:ext uri="{FF2B5EF4-FFF2-40B4-BE49-F238E27FC236}">
                <a16:creationId xmlns:a16="http://schemas.microsoft.com/office/drawing/2014/main" id="{096A3015-0A28-4253-A7FD-8892B1E3518C}"/>
              </a:ext>
            </a:extLst>
          </p:cNvPr>
          <p:cNvSpPr/>
          <p:nvPr/>
        </p:nvSpPr>
        <p:spPr>
          <a:xfrm>
            <a:off x="12395200" y="5392701"/>
            <a:ext cx="2514600" cy="2514600"/>
          </a:xfrm>
          <a:prstGeom prst="noSmoking">
            <a:avLst/>
          </a:prstGeom>
          <a:solidFill>
            <a:srgbClr val="FF0000"/>
          </a:solidFill>
          <a:ln w="38100" cap="flat">
            <a:solidFill>
              <a:schemeClr val="bg2"/>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7" name="&quot;Not Allowed&quot; Symbol 6">
            <a:extLst>
              <a:ext uri="{FF2B5EF4-FFF2-40B4-BE49-F238E27FC236}">
                <a16:creationId xmlns:a16="http://schemas.microsoft.com/office/drawing/2014/main" id="{0C8C24C9-63DD-4B18-B6DB-60BC5601744E}"/>
              </a:ext>
            </a:extLst>
          </p:cNvPr>
          <p:cNvSpPr/>
          <p:nvPr/>
        </p:nvSpPr>
        <p:spPr>
          <a:xfrm>
            <a:off x="12623800" y="1204744"/>
            <a:ext cx="2514600" cy="2514600"/>
          </a:xfrm>
          <a:prstGeom prst="noSmoking">
            <a:avLst/>
          </a:prstGeom>
          <a:solidFill>
            <a:srgbClr val="FF0000"/>
          </a:solidFill>
          <a:ln w="38100" cap="flat">
            <a:solidFill>
              <a:schemeClr val="bg2"/>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Tree>
    <p:extLst>
      <p:ext uri="{BB962C8B-B14F-4D97-AF65-F5344CB8AC3E}">
        <p14:creationId xmlns:p14="http://schemas.microsoft.com/office/powerpoint/2010/main" val="1971422008"/>
      </p:ext>
    </p:extLst>
  </p:cSld>
  <p:clrMapOvr>
    <a:masterClrMapping/>
  </p:clrMapOvr>
  <p:transition spd="med"/>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Gates &amp; Valves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1" y="1752600"/>
            <a:ext cx="15087600"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Gates stop</a:t>
            </a:r>
            <a:r>
              <a:rPr kumimoji="0" lang="en-US" sz="4200" b="0" i="0" u="none" strike="noStrike" cap="none" spc="0" normalizeH="0" dirty="0">
                <a:ln>
                  <a:noFill/>
                </a:ln>
                <a:solidFill>
                  <a:schemeClr val="bg1"/>
                </a:solidFill>
                <a:effectLst/>
                <a:uFillTx/>
                <a:latin typeface="+mj-lt"/>
                <a:ea typeface="+mj-ea"/>
                <a:cs typeface="+mj-cs"/>
                <a:sym typeface="Verdana"/>
              </a:rPr>
              <a:t> progress until conditions are met.</a:t>
            </a:r>
            <a:br>
              <a:rPr kumimoji="0" lang="en-US" sz="4200" b="0" i="0" u="none" strike="noStrike" cap="none" spc="0" normalizeH="0" dirty="0">
                <a:ln>
                  <a:noFill/>
                </a:ln>
                <a:solidFill>
                  <a:schemeClr val="bg1"/>
                </a:solidFill>
                <a:effectLst/>
                <a:uFillTx/>
                <a:latin typeface="+mj-lt"/>
                <a:ea typeface="+mj-ea"/>
                <a:cs typeface="+mj-cs"/>
                <a:sym typeface="Verdana"/>
              </a:rPr>
            </a:br>
            <a:endParaRPr kumimoji="0" lang="en-US" sz="4200" b="0" i="0" u="none" strike="noStrike" cap="none" spc="0" normalizeH="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Gates &amp; Valves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1" y="1752600"/>
            <a:ext cx="15087600" cy="274946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Gates stop</a:t>
            </a:r>
            <a:r>
              <a:rPr kumimoji="0" lang="en-US" sz="4200" b="0" i="0" u="none" strike="noStrike" cap="none" spc="0" normalizeH="0" dirty="0">
                <a:ln>
                  <a:noFill/>
                </a:ln>
                <a:solidFill>
                  <a:schemeClr val="bg1"/>
                </a:solidFill>
                <a:effectLst/>
                <a:uFillTx/>
                <a:latin typeface="+mj-lt"/>
                <a:ea typeface="+mj-ea"/>
                <a:cs typeface="+mj-cs"/>
                <a:sym typeface="Verdana"/>
              </a:rPr>
              <a:t> progress until conditions are met.</a:t>
            </a:r>
            <a:br>
              <a:rPr kumimoji="0" lang="en-US" sz="4200" b="0" i="0" u="none" strike="noStrike" cap="none" spc="0" normalizeH="0" dirty="0">
                <a:ln>
                  <a:noFill/>
                </a:ln>
                <a:solidFill>
                  <a:schemeClr val="bg1"/>
                </a:solidFill>
                <a:effectLst/>
                <a:uFillTx/>
                <a:latin typeface="+mj-lt"/>
                <a:ea typeface="+mj-ea"/>
                <a:cs typeface="+mj-cs"/>
                <a:sym typeface="Verdana"/>
              </a:rPr>
            </a:br>
            <a:endParaRPr kumimoji="0" lang="en-US" sz="4200" b="0" i="0" u="none" strike="noStrike" cap="none" spc="0" normalizeH="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Valves prevent backtracking.</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p:txBody>
      </p:sp>
    </p:spTree>
    <p:extLst>
      <p:ext uri="{BB962C8B-B14F-4D97-AF65-F5344CB8AC3E}">
        <p14:creationId xmlns:p14="http://schemas.microsoft.com/office/powerpoint/2010/main" val="769150072"/>
      </p:ext>
    </p:extLst>
  </p:cSld>
  <p:clrMapOvr>
    <a:masterClrMapping/>
  </p:clrMapOvr>
  <p:transition spd="med"/>
</p:sld>
</file>

<file path=ppt/slides/slide108.xml><?xml version="1.0" encoding="utf-8"?>
<p:sld xmlns:a="http://schemas.openxmlformats.org/drawingml/2006/main" xmlns:r="http://schemas.openxmlformats.org/officeDocument/2006/relationships" xmlns:p="http://schemas.openxmlformats.org/presentationml/2006/main" showMasterSp="0">
  <p:cSld>
    <p:bg>
      <p:bgPr>
        <a:solidFill>
          <a:srgbClr val="08080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081EA5A-6411-4EBF-BF7E-B148DD4127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3327" y="0"/>
            <a:ext cx="13709345" cy="9144000"/>
          </a:xfrm>
          <a:prstGeom prst="rect">
            <a:avLst/>
          </a:prstGeom>
        </p:spPr>
      </p:pic>
    </p:spTree>
    <p:extLst>
      <p:ext uri="{BB962C8B-B14F-4D97-AF65-F5344CB8AC3E}">
        <p14:creationId xmlns:p14="http://schemas.microsoft.com/office/powerpoint/2010/main" val="4199650094"/>
      </p:ext>
    </p:extLst>
  </p:cSld>
  <p:clrMapOvr>
    <a:masterClrMapping/>
  </p:clrMapOvr>
  <p:transition spd="med"/>
</p:sld>
</file>

<file path=ppt/slides/slide109.xml><?xml version="1.0" encoding="utf-8"?>
<p:sld xmlns:a="http://schemas.openxmlformats.org/drawingml/2006/main" xmlns:r="http://schemas.openxmlformats.org/officeDocument/2006/relationships" xmlns:p="http://schemas.openxmlformats.org/presentationml/2006/main" showMasterSp="0">
  <p:cSld>
    <p:bg>
      <p:bgPr>
        <a:solidFill>
          <a:srgbClr val="080808"/>
        </a:solidFill>
        <a:effectLst/>
      </p:bgPr>
    </p:bg>
    <p:spTree>
      <p:nvGrpSpPr>
        <p:cNvPr id="1" name=""/>
        <p:cNvGrpSpPr/>
        <p:nvPr/>
      </p:nvGrpSpPr>
      <p:grpSpPr>
        <a:xfrm>
          <a:off x="0" y="0"/>
          <a:ext cx="0" cy="0"/>
          <a:chOff x="0" y="0"/>
          <a:chExt cx="0" cy="0"/>
        </a:xfrm>
      </p:grpSpPr>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TOP DOWN EXAMPLE</a:t>
            </a:r>
          </a:p>
        </p:txBody>
      </p:sp>
      <p:pic>
        <p:nvPicPr>
          <p:cNvPr id="6" name="Picture 5">
            <a:extLst>
              <a:ext uri="{FF2B5EF4-FFF2-40B4-BE49-F238E27FC236}">
                <a16:creationId xmlns:a16="http://schemas.microsoft.com/office/drawing/2014/main" id="{D9385789-5B99-45D4-8591-A8AE9CB0CA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3327" y="0"/>
            <a:ext cx="13709345" cy="9144000"/>
          </a:xfrm>
          <a:prstGeom prst="rect">
            <a:avLst/>
          </a:prstGeom>
        </p:spPr>
      </p:pic>
    </p:spTree>
    <p:extLst>
      <p:ext uri="{BB962C8B-B14F-4D97-AF65-F5344CB8AC3E}">
        <p14:creationId xmlns:p14="http://schemas.microsoft.com/office/powerpoint/2010/main" val="2516553888"/>
      </p:ext>
    </p:extLst>
  </p:cSld>
  <p:clrMapOvr>
    <a:masterClrMapping/>
  </p:clrMapOvr>
  <p:transition spd="med"/>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Gates &amp; Valves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1" y="1752600"/>
            <a:ext cx="15087600" cy="66274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Gates stop</a:t>
            </a:r>
            <a:r>
              <a:rPr kumimoji="0" lang="en-US" sz="4200" b="0" i="0" u="none" strike="noStrike" cap="none" spc="0" normalizeH="0" dirty="0">
                <a:ln>
                  <a:noFill/>
                </a:ln>
                <a:solidFill>
                  <a:schemeClr val="bg1"/>
                </a:solidFill>
                <a:effectLst/>
                <a:uFillTx/>
                <a:latin typeface="+mj-lt"/>
                <a:ea typeface="+mj-ea"/>
                <a:cs typeface="+mj-cs"/>
                <a:sym typeface="Verdana"/>
              </a:rPr>
              <a:t> progress until conditions are met.</a:t>
            </a:r>
            <a:br>
              <a:rPr kumimoji="0" lang="en-US" sz="4200" b="0" i="0" u="none" strike="noStrike" cap="none" spc="0" normalizeH="0" dirty="0">
                <a:ln>
                  <a:noFill/>
                </a:ln>
                <a:solidFill>
                  <a:schemeClr val="bg1"/>
                </a:solidFill>
                <a:effectLst/>
                <a:uFillTx/>
                <a:latin typeface="+mj-lt"/>
                <a:ea typeface="+mj-ea"/>
                <a:cs typeface="+mj-cs"/>
                <a:sym typeface="Verdana"/>
              </a:rPr>
            </a:br>
            <a:endParaRPr kumimoji="0" lang="en-US" sz="4200" b="0" i="0" u="none" strike="noStrike" cap="none" spc="0" normalizeH="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Valves prevent backtracking.</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Both reduce the possibility space and prevent aimless wandering.</a:t>
            </a:r>
            <a:br>
              <a:rPr lang="en-US" dirty="0">
                <a:solidFill>
                  <a:schemeClr val="bg1"/>
                </a:solidFill>
              </a:rPr>
            </a:br>
            <a:endParaRPr lang="en-US" dirty="0">
              <a:solidFill>
                <a:schemeClr val="bg1"/>
              </a:solidFill>
            </a:endParaRPr>
          </a:p>
          <a:p>
            <a:pPr marL="571500" indent="-571500">
              <a:buFont typeface="Arial" panose="020B0604020202020204" pitchFamily="34" charset="0"/>
              <a:buChar char="•"/>
            </a:pPr>
            <a:r>
              <a:rPr kumimoji="0" lang="en-US" sz="4200" b="0" i="0" u="none" strike="noStrike" cap="none" spc="0" normalizeH="0" dirty="0">
                <a:ln>
                  <a:noFill/>
                </a:ln>
                <a:solidFill>
                  <a:schemeClr val="bg1"/>
                </a:solidFill>
                <a:effectLst/>
                <a:uFillTx/>
                <a:latin typeface="+mj-lt"/>
                <a:ea typeface="+mj-ea"/>
                <a:cs typeface="+mj-cs"/>
                <a:sym typeface="Verdana"/>
              </a:rPr>
              <a:t>Great for linear games, but can be sprinkled into open worlds too!</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p:txBody>
      </p:sp>
    </p:spTree>
    <p:extLst>
      <p:ext uri="{BB962C8B-B14F-4D97-AF65-F5344CB8AC3E}">
        <p14:creationId xmlns:p14="http://schemas.microsoft.com/office/powerpoint/2010/main" val="557879841"/>
      </p:ext>
    </p:extLst>
  </p:cSld>
  <p:clrMapOvr>
    <a:masterClrMapping/>
  </p:clrMapOvr>
  <p:transition spd="med"/>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Gates &amp; Valves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3" name="Uncharted_ The Lost Legacy™_20180208074342_2">
            <a:hlinkClick r:id="" action="ppaction://media"/>
            <a:extLst>
              <a:ext uri="{FF2B5EF4-FFF2-40B4-BE49-F238E27FC236}">
                <a16:creationId xmlns:a16="http://schemas.microsoft.com/office/drawing/2014/main" id="{49CF06D2-85F6-4CD2-97EA-B8403533B89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6256000" cy="9144000"/>
          </a:xfrm>
          <a:prstGeom prst="rect">
            <a:avLst/>
          </a:prstGeom>
        </p:spPr>
      </p:pic>
      <p:pic>
        <p:nvPicPr>
          <p:cNvPr id="4" name="Picture 3">
            <a:extLst>
              <a:ext uri="{FF2B5EF4-FFF2-40B4-BE49-F238E27FC236}">
                <a16:creationId xmlns:a16="http://schemas.microsoft.com/office/drawing/2014/main" id="{8BB26DB5-325A-43F1-A502-E5748B642F9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2482773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Gates &amp; Valves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4" name="4 - Valve">
            <a:hlinkClick r:id="" action="ppaction://media"/>
            <a:extLst>
              <a:ext uri="{FF2B5EF4-FFF2-40B4-BE49-F238E27FC236}">
                <a16:creationId xmlns:a16="http://schemas.microsoft.com/office/drawing/2014/main" id="{FB5A72AC-0CE3-4EE1-9046-03137C1A9BC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50" y="0"/>
            <a:ext cx="16262350" cy="914757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Gates &amp; Valves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26980" name="Picture 4" descr="http://hugobille.com/uploads/3/4/0/8/34080862/7456832.png"/>
          <p:cNvPicPr>
            <a:picLocks noChangeAspect="1" noChangeArrowheads="1"/>
          </p:cNvPicPr>
          <p:nvPr/>
        </p:nvPicPr>
        <p:blipFill>
          <a:blip r:embed="rId3" cstate="print"/>
          <a:srcRect/>
          <a:stretch>
            <a:fillRect/>
          </a:stretch>
        </p:blipFill>
        <p:spPr bwMode="auto">
          <a:xfrm>
            <a:off x="894080" y="2057400"/>
            <a:ext cx="6858000" cy="6019800"/>
          </a:xfrm>
          <a:prstGeom prst="rect">
            <a:avLst/>
          </a:prstGeom>
          <a:noFill/>
          <a:ln w="28575">
            <a:solidFill>
              <a:srgbClr val="FF0000"/>
            </a:solidFill>
          </a:ln>
        </p:spPr>
      </p:pic>
    </p:spTree>
  </p:cSld>
  <p:clrMapOvr>
    <a:masterClrMapping/>
  </p:clrMapOvr>
  <p:transition spd="med"/>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latin typeface="Arial"/>
                <a:ea typeface="Arial"/>
                <a:cs typeface="Arial"/>
                <a:sym typeface="Arial"/>
              </a:rPr>
              <a:t>Gates &amp; Valves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126978" name="Picture 2" descr="http://hugobille.com/uploads/2/7/8/2/2782909/546173.png"/>
          <p:cNvPicPr>
            <a:picLocks noChangeAspect="1" noChangeArrowheads="1"/>
          </p:cNvPicPr>
          <p:nvPr/>
        </p:nvPicPr>
        <p:blipFill>
          <a:blip r:embed="rId3" cstate="print"/>
          <a:srcRect/>
          <a:stretch>
            <a:fillRect/>
          </a:stretch>
        </p:blipFill>
        <p:spPr bwMode="auto">
          <a:xfrm>
            <a:off x="8590280" y="2057400"/>
            <a:ext cx="6934200" cy="6046622"/>
          </a:xfrm>
          <a:prstGeom prst="rect">
            <a:avLst/>
          </a:prstGeom>
          <a:noFill/>
          <a:ln w="28575">
            <a:solidFill>
              <a:srgbClr val="FF0000"/>
            </a:solidFill>
          </a:ln>
        </p:spPr>
      </p:pic>
      <p:pic>
        <p:nvPicPr>
          <p:cNvPr id="126980" name="Picture 4" descr="http://hugobille.com/uploads/3/4/0/8/34080862/7456832.png"/>
          <p:cNvPicPr>
            <a:picLocks noChangeAspect="1" noChangeArrowheads="1"/>
          </p:cNvPicPr>
          <p:nvPr/>
        </p:nvPicPr>
        <p:blipFill>
          <a:blip r:embed="rId4" cstate="print"/>
          <a:srcRect/>
          <a:stretch>
            <a:fillRect/>
          </a:stretch>
        </p:blipFill>
        <p:spPr bwMode="auto">
          <a:xfrm>
            <a:off x="894080" y="2057400"/>
            <a:ext cx="6858000" cy="6019800"/>
          </a:xfrm>
          <a:prstGeom prst="rect">
            <a:avLst/>
          </a:prstGeom>
          <a:noFill/>
          <a:ln w="28575">
            <a:solidFill>
              <a:srgbClr val="FF0000"/>
            </a:solidFill>
          </a:ln>
        </p:spPr>
      </p:pic>
    </p:spTree>
    <p:extLst>
      <p:ext uri="{BB962C8B-B14F-4D97-AF65-F5344CB8AC3E}">
        <p14:creationId xmlns:p14="http://schemas.microsoft.com/office/powerpoint/2010/main" val="2282891319"/>
      </p:ext>
    </p:extLst>
  </p:cSld>
  <p:clrMapOvr>
    <a:masterClrMapping/>
  </p:clrMapOvr>
  <p:transition spd="med"/>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810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p:txBody>
      </p:sp>
    </p:spTree>
    <p:extLst>
      <p:ext uri="{BB962C8B-B14F-4D97-AF65-F5344CB8AC3E}">
        <p14:creationId xmlns:p14="http://schemas.microsoft.com/office/powerpoint/2010/main" val="618284111"/>
      </p:ext>
    </p:extLst>
  </p:cSld>
  <p:clrMapOvr>
    <a:masterClrMapping/>
  </p:clrMapOvr>
  <p:transition spd="med"/>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9144000"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Lines that draw your eye to the intended point of interest.</a:t>
            </a:r>
            <a:endParaRPr lang="en-US" dirty="0">
              <a:solidFill>
                <a:schemeClr val="bg1"/>
              </a:solidFill>
            </a:endParaRPr>
          </a:p>
        </p:txBody>
      </p:sp>
      <p:sp>
        <p:nvSpPr>
          <p:cNvPr id="4" name="TextBox 3">
            <a:extLst>
              <a:ext uri="{FF2B5EF4-FFF2-40B4-BE49-F238E27FC236}">
                <a16:creationId xmlns:a16="http://schemas.microsoft.com/office/drawing/2014/main" id="{6D112FF5-26BE-4DF7-B262-464463A9A826}"/>
              </a:ext>
            </a:extLst>
          </p:cNvPr>
          <p:cNvSpPr txBox="1"/>
          <p:nvPr/>
        </p:nvSpPr>
        <p:spPr>
          <a:xfrm>
            <a:off x="8940800" y="8077200"/>
            <a:ext cx="7315200" cy="5334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1200" dirty="0">
                <a:solidFill>
                  <a:schemeClr val="bg1"/>
                </a:solidFill>
              </a:rPr>
              <a:t>Image Source:</a:t>
            </a:r>
          </a:p>
          <a:p>
            <a:r>
              <a:rPr lang="en-US" sz="1200" dirty="0">
                <a:solidFill>
                  <a:schemeClr val="bg1"/>
                </a:solidFill>
              </a:rPr>
              <a:t>https://digital-photography-school.com/how-to-use-leading-lines-for-better-compositions/</a:t>
            </a:r>
          </a:p>
        </p:txBody>
      </p:sp>
      <p:pic>
        <p:nvPicPr>
          <p:cNvPr id="1026" name="Picture 2" descr="Leading Lines:  Sunset at Ross Bay, Victoria, British Columbia, by Anne McKinnell">
            <a:extLst>
              <a:ext uri="{FF2B5EF4-FFF2-40B4-BE49-F238E27FC236}">
                <a16:creationId xmlns:a16="http://schemas.microsoft.com/office/drawing/2014/main" id="{7CC6686B-135D-4B4F-B64C-0BD0E6B234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4000" y="241300"/>
            <a:ext cx="5257799" cy="7894594"/>
          </a:xfrm>
          <a:prstGeom prst="rect">
            <a:avLst/>
          </a:prstGeom>
          <a:noFill/>
          <a:ln w="28575">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3168240"/>
      </p:ext>
    </p:extLst>
  </p:cSld>
  <p:clrMapOvr>
    <a:masterClrMapping/>
  </p:clrMapOvr>
  <p:transition spd="med"/>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8999" y="1752600"/>
            <a:ext cx="8940799"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Lines that draw your eye to the intended point of interest.</a:t>
            </a:r>
            <a:endParaRPr lang="en-US" dirty="0">
              <a:solidFill>
                <a:schemeClr val="bg1"/>
              </a:solidFill>
            </a:endParaRPr>
          </a:p>
        </p:txBody>
      </p:sp>
      <p:sp>
        <p:nvSpPr>
          <p:cNvPr id="4" name="TextBox 3">
            <a:extLst>
              <a:ext uri="{FF2B5EF4-FFF2-40B4-BE49-F238E27FC236}">
                <a16:creationId xmlns:a16="http://schemas.microsoft.com/office/drawing/2014/main" id="{6D112FF5-26BE-4DF7-B262-464463A9A826}"/>
              </a:ext>
            </a:extLst>
          </p:cNvPr>
          <p:cNvSpPr txBox="1"/>
          <p:nvPr/>
        </p:nvSpPr>
        <p:spPr>
          <a:xfrm>
            <a:off x="8940800" y="8077200"/>
            <a:ext cx="7315200" cy="5334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1200" dirty="0">
                <a:solidFill>
                  <a:schemeClr val="bg1"/>
                </a:solidFill>
              </a:rPr>
              <a:t>Image Source:</a:t>
            </a:r>
          </a:p>
          <a:p>
            <a:r>
              <a:rPr lang="en-US" sz="1200" dirty="0">
                <a:solidFill>
                  <a:schemeClr val="bg1"/>
                </a:solidFill>
              </a:rPr>
              <a:t>https://digital-photography-school.com/how-to-use-leading-lines-for-better-compositions/</a:t>
            </a:r>
          </a:p>
        </p:txBody>
      </p:sp>
      <p:pic>
        <p:nvPicPr>
          <p:cNvPr id="1026" name="Picture 2" descr="Leading Lines:  Sunset at Ross Bay, Victoria, British Columbia, by Anne McKinnell">
            <a:extLst>
              <a:ext uri="{FF2B5EF4-FFF2-40B4-BE49-F238E27FC236}">
                <a16:creationId xmlns:a16="http://schemas.microsoft.com/office/drawing/2014/main" id="{7CC6686B-135D-4B4F-B64C-0BD0E6B234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4000" y="241300"/>
            <a:ext cx="5257799" cy="7894594"/>
          </a:xfrm>
          <a:prstGeom prst="rect">
            <a:avLst/>
          </a:prstGeom>
          <a:noFill/>
          <a:ln w="28575">
            <a:solidFill>
              <a:srgbClr val="FF0000"/>
            </a:solidFill>
          </a:ln>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35E92972-2091-4456-B23C-2F5870C992A5}"/>
              </a:ext>
            </a:extLst>
          </p:cNvPr>
          <p:cNvCxnSpPr>
            <a:cxnSpLocks/>
          </p:cNvCxnSpPr>
          <p:nvPr/>
        </p:nvCxnSpPr>
        <p:spPr>
          <a:xfrm flipH="1" flipV="1">
            <a:off x="12928600" y="4724400"/>
            <a:ext cx="782636" cy="2256185"/>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02F390FF-2131-4D69-95F5-7B733E61D27C}"/>
              </a:ext>
            </a:extLst>
          </p:cNvPr>
          <p:cNvCxnSpPr>
            <a:cxnSpLocks/>
          </p:cNvCxnSpPr>
          <p:nvPr/>
        </p:nvCxnSpPr>
        <p:spPr>
          <a:xfrm flipV="1">
            <a:off x="10414000" y="4267200"/>
            <a:ext cx="1600200" cy="685800"/>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a:extLst>
              <a:ext uri="{FF2B5EF4-FFF2-40B4-BE49-F238E27FC236}">
                <a16:creationId xmlns:a16="http://schemas.microsoft.com/office/drawing/2014/main" id="{B7E0AFD5-73C4-4697-98FC-B35A816F2DD2}"/>
              </a:ext>
            </a:extLst>
          </p:cNvPr>
          <p:cNvCxnSpPr>
            <a:cxnSpLocks/>
          </p:cNvCxnSpPr>
          <p:nvPr/>
        </p:nvCxnSpPr>
        <p:spPr>
          <a:xfrm flipV="1">
            <a:off x="10414000" y="4724400"/>
            <a:ext cx="1828800" cy="2306594"/>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4" name="Straight Arrow Connector 13">
            <a:extLst>
              <a:ext uri="{FF2B5EF4-FFF2-40B4-BE49-F238E27FC236}">
                <a16:creationId xmlns:a16="http://schemas.microsoft.com/office/drawing/2014/main" id="{611422D5-9AA8-427E-B997-7A3EA70C48B9}"/>
              </a:ext>
            </a:extLst>
          </p:cNvPr>
          <p:cNvCxnSpPr>
            <a:cxnSpLocks/>
          </p:cNvCxnSpPr>
          <p:nvPr/>
        </p:nvCxnSpPr>
        <p:spPr>
          <a:xfrm flipV="1">
            <a:off x="11960227" y="4724400"/>
            <a:ext cx="739773" cy="3352800"/>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7" name="Straight Arrow Connector 16">
            <a:extLst>
              <a:ext uri="{FF2B5EF4-FFF2-40B4-BE49-F238E27FC236}">
                <a16:creationId xmlns:a16="http://schemas.microsoft.com/office/drawing/2014/main" id="{21792FFA-7C68-46B6-B757-2907E3909823}"/>
              </a:ext>
            </a:extLst>
          </p:cNvPr>
          <p:cNvCxnSpPr>
            <a:cxnSpLocks/>
          </p:cNvCxnSpPr>
          <p:nvPr/>
        </p:nvCxnSpPr>
        <p:spPr>
          <a:xfrm flipH="1" flipV="1">
            <a:off x="13445332" y="4597401"/>
            <a:ext cx="1803135" cy="2345357"/>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9" name="Straight Arrow Connector 18">
            <a:extLst>
              <a:ext uri="{FF2B5EF4-FFF2-40B4-BE49-F238E27FC236}">
                <a16:creationId xmlns:a16="http://schemas.microsoft.com/office/drawing/2014/main" id="{DE56413B-9523-457E-9129-274C35BAE5EB}"/>
              </a:ext>
            </a:extLst>
          </p:cNvPr>
          <p:cNvCxnSpPr>
            <a:cxnSpLocks/>
          </p:cNvCxnSpPr>
          <p:nvPr/>
        </p:nvCxnSpPr>
        <p:spPr>
          <a:xfrm flipH="1" flipV="1">
            <a:off x="13843000" y="4122618"/>
            <a:ext cx="1807370" cy="349575"/>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067469955"/>
      </p:ext>
    </p:extLst>
  </p:cSld>
  <p:clrMapOvr>
    <a:masterClrMapping/>
  </p:clrMapOvr>
  <p:transition spd="med"/>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8999" y="1752600"/>
            <a:ext cx="8940799" cy="33957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Lines that draw your eye to the intended point of interest.</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Roads, pipes, cables, etc.</a:t>
            </a: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p:txBody>
      </p:sp>
      <p:sp>
        <p:nvSpPr>
          <p:cNvPr id="4" name="TextBox 3">
            <a:extLst>
              <a:ext uri="{FF2B5EF4-FFF2-40B4-BE49-F238E27FC236}">
                <a16:creationId xmlns:a16="http://schemas.microsoft.com/office/drawing/2014/main" id="{6D112FF5-26BE-4DF7-B262-464463A9A826}"/>
              </a:ext>
            </a:extLst>
          </p:cNvPr>
          <p:cNvSpPr txBox="1"/>
          <p:nvPr/>
        </p:nvSpPr>
        <p:spPr>
          <a:xfrm>
            <a:off x="8940800" y="8077200"/>
            <a:ext cx="7315200" cy="5334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1200" dirty="0">
                <a:solidFill>
                  <a:schemeClr val="bg1"/>
                </a:solidFill>
              </a:rPr>
              <a:t>Image Source:</a:t>
            </a:r>
          </a:p>
          <a:p>
            <a:r>
              <a:rPr lang="en-US" sz="1200" dirty="0">
                <a:solidFill>
                  <a:schemeClr val="bg1"/>
                </a:solidFill>
              </a:rPr>
              <a:t>https://digital-photography-school.com/how-to-use-leading-lines-for-better-compositions/</a:t>
            </a:r>
          </a:p>
        </p:txBody>
      </p:sp>
      <p:pic>
        <p:nvPicPr>
          <p:cNvPr id="1026" name="Picture 2" descr="Leading Lines:  Sunset at Ross Bay, Victoria, British Columbia, by Anne McKinnell">
            <a:extLst>
              <a:ext uri="{FF2B5EF4-FFF2-40B4-BE49-F238E27FC236}">
                <a16:creationId xmlns:a16="http://schemas.microsoft.com/office/drawing/2014/main" id="{7CC6686B-135D-4B4F-B64C-0BD0E6B234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4000" y="241300"/>
            <a:ext cx="5257799" cy="7894594"/>
          </a:xfrm>
          <a:prstGeom prst="rect">
            <a:avLst/>
          </a:prstGeom>
          <a:noFill/>
          <a:ln w="28575">
            <a:solidFill>
              <a:srgbClr val="FF0000"/>
            </a:solidFill>
          </a:ln>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35E92972-2091-4456-B23C-2F5870C992A5}"/>
              </a:ext>
            </a:extLst>
          </p:cNvPr>
          <p:cNvCxnSpPr>
            <a:cxnSpLocks/>
          </p:cNvCxnSpPr>
          <p:nvPr/>
        </p:nvCxnSpPr>
        <p:spPr>
          <a:xfrm flipH="1" flipV="1">
            <a:off x="12928600" y="4724400"/>
            <a:ext cx="782636" cy="2256185"/>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02F390FF-2131-4D69-95F5-7B733E61D27C}"/>
              </a:ext>
            </a:extLst>
          </p:cNvPr>
          <p:cNvCxnSpPr>
            <a:cxnSpLocks/>
          </p:cNvCxnSpPr>
          <p:nvPr/>
        </p:nvCxnSpPr>
        <p:spPr>
          <a:xfrm flipV="1">
            <a:off x="10414000" y="4267200"/>
            <a:ext cx="1600200" cy="685800"/>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a:extLst>
              <a:ext uri="{FF2B5EF4-FFF2-40B4-BE49-F238E27FC236}">
                <a16:creationId xmlns:a16="http://schemas.microsoft.com/office/drawing/2014/main" id="{B7E0AFD5-73C4-4697-98FC-B35A816F2DD2}"/>
              </a:ext>
            </a:extLst>
          </p:cNvPr>
          <p:cNvCxnSpPr>
            <a:cxnSpLocks/>
          </p:cNvCxnSpPr>
          <p:nvPr/>
        </p:nvCxnSpPr>
        <p:spPr>
          <a:xfrm flipV="1">
            <a:off x="10414000" y="4724400"/>
            <a:ext cx="1828800" cy="2306594"/>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4" name="Straight Arrow Connector 13">
            <a:extLst>
              <a:ext uri="{FF2B5EF4-FFF2-40B4-BE49-F238E27FC236}">
                <a16:creationId xmlns:a16="http://schemas.microsoft.com/office/drawing/2014/main" id="{611422D5-9AA8-427E-B997-7A3EA70C48B9}"/>
              </a:ext>
            </a:extLst>
          </p:cNvPr>
          <p:cNvCxnSpPr>
            <a:cxnSpLocks/>
          </p:cNvCxnSpPr>
          <p:nvPr/>
        </p:nvCxnSpPr>
        <p:spPr>
          <a:xfrm flipV="1">
            <a:off x="11960227" y="4724400"/>
            <a:ext cx="739773" cy="3352800"/>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7" name="Straight Arrow Connector 16">
            <a:extLst>
              <a:ext uri="{FF2B5EF4-FFF2-40B4-BE49-F238E27FC236}">
                <a16:creationId xmlns:a16="http://schemas.microsoft.com/office/drawing/2014/main" id="{21792FFA-7C68-46B6-B757-2907E3909823}"/>
              </a:ext>
            </a:extLst>
          </p:cNvPr>
          <p:cNvCxnSpPr>
            <a:cxnSpLocks/>
          </p:cNvCxnSpPr>
          <p:nvPr/>
        </p:nvCxnSpPr>
        <p:spPr>
          <a:xfrm flipH="1" flipV="1">
            <a:off x="13445332" y="4597401"/>
            <a:ext cx="1803135" cy="2345357"/>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9" name="Straight Arrow Connector 18">
            <a:extLst>
              <a:ext uri="{FF2B5EF4-FFF2-40B4-BE49-F238E27FC236}">
                <a16:creationId xmlns:a16="http://schemas.microsoft.com/office/drawing/2014/main" id="{DE56413B-9523-457E-9129-274C35BAE5EB}"/>
              </a:ext>
            </a:extLst>
          </p:cNvPr>
          <p:cNvCxnSpPr>
            <a:cxnSpLocks/>
          </p:cNvCxnSpPr>
          <p:nvPr/>
        </p:nvCxnSpPr>
        <p:spPr>
          <a:xfrm flipH="1" flipV="1">
            <a:off x="13843000" y="4122618"/>
            <a:ext cx="1807370" cy="349575"/>
          </a:xfrm>
          <a:prstGeom prst="straightConnector1">
            <a:avLst/>
          </a:prstGeom>
          <a:noFill/>
          <a:ln w="76200" cap="flat">
            <a:solidFill>
              <a:srgbClr val="FF0000"/>
            </a:solidFill>
            <a:prstDash val="solid"/>
            <a:round/>
            <a:tailEnd type="triangle"/>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865042963"/>
      </p:ext>
    </p:extLst>
  </p:cSld>
  <p:clrMapOvr>
    <a:masterClrMapping/>
  </p:clrMapOvr>
  <p:transition spd="med"/>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216065" name="Picture 1" descr="C:\Users\David\Desktop\PS4\SHARE\Screenshots\Titanfall™ 2\Titanfall™ 2_20180209071747.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sp>
        <p:nvSpPr>
          <p:cNvPr id="4" name="TextBox 3">
            <a:extLst>
              <a:ext uri="{FF2B5EF4-FFF2-40B4-BE49-F238E27FC236}">
                <a16:creationId xmlns:a16="http://schemas.microsoft.com/office/drawing/2014/main" id="{7E1F6BA2-234C-452F-B05A-5D9FFCEEA2EE}"/>
              </a:ext>
            </a:extLst>
          </p:cNvPr>
          <p:cNvSpPr txBox="1"/>
          <p:nvPr/>
        </p:nvSpPr>
        <p:spPr>
          <a:xfrm>
            <a:off x="11328400" y="8669932"/>
            <a:ext cx="4927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Titanfall 2 </a:t>
            </a:r>
            <a:r>
              <a:rPr kumimoji="0" lang="en-US" sz="2000" b="0" i="0" u="none" strike="noStrike" cap="none" spc="0" normalizeH="0" baseline="0" dirty="0">
                <a:ln>
                  <a:noFill/>
                </a:ln>
                <a:solidFill>
                  <a:schemeClr val="bg1"/>
                </a:solidFill>
                <a:effectLst/>
                <a:uFillTx/>
                <a:latin typeface="+mj-lt"/>
                <a:ea typeface="+mj-ea"/>
                <a:cs typeface="+mj-cs"/>
                <a:sym typeface="Verdana"/>
              </a:rPr>
              <a:t>– Respawn Entertainment</a:t>
            </a:r>
          </a:p>
        </p:txBody>
      </p:sp>
    </p:spTree>
  </p:cSld>
  <p:clrMapOvr>
    <a:masterClrMapping/>
  </p:clrMapOvr>
  <p:transition spd="med"/>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216065" name="Picture 1" descr="C:\Users\David\Desktop\PS4\SHARE\Screenshots\Titanfall™ 2\Titanfall™ 2_20180209071747.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cxnSp>
        <p:nvCxnSpPr>
          <p:cNvPr id="5" name="Straight Arrow Connector 4"/>
          <p:cNvCxnSpPr/>
          <p:nvPr/>
        </p:nvCxnSpPr>
        <p:spPr>
          <a:xfrm>
            <a:off x="4927600" y="0"/>
            <a:ext cx="1828800" cy="38100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 name="Straight Arrow Connector 5"/>
          <p:cNvCxnSpPr/>
          <p:nvPr/>
        </p:nvCxnSpPr>
        <p:spPr>
          <a:xfrm>
            <a:off x="6375400" y="0"/>
            <a:ext cx="685800" cy="36576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Arrow Connector 7"/>
          <p:cNvCxnSpPr/>
          <p:nvPr/>
        </p:nvCxnSpPr>
        <p:spPr>
          <a:xfrm flipH="1">
            <a:off x="7366000" y="0"/>
            <a:ext cx="457200" cy="35814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p:cNvCxnSpPr/>
          <p:nvPr/>
        </p:nvCxnSpPr>
        <p:spPr>
          <a:xfrm flipH="1">
            <a:off x="7747000" y="0"/>
            <a:ext cx="1447800" cy="34290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2" name="Straight Arrow Connector 11"/>
          <p:cNvCxnSpPr/>
          <p:nvPr/>
        </p:nvCxnSpPr>
        <p:spPr>
          <a:xfrm flipV="1">
            <a:off x="3632200" y="4800600"/>
            <a:ext cx="2819400" cy="38100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6" name="Straight Arrow Connector 15"/>
          <p:cNvCxnSpPr/>
          <p:nvPr/>
        </p:nvCxnSpPr>
        <p:spPr>
          <a:xfrm flipH="1" flipV="1">
            <a:off x="7442200" y="4953000"/>
            <a:ext cx="1447800" cy="38100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8" name="Straight Arrow Connector 17"/>
          <p:cNvCxnSpPr/>
          <p:nvPr/>
        </p:nvCxnSpPr>
        <p:spPr>
          <a:xfrm flipH="1">
            <a:off x="8432800" y="2133600"/>
            <a:ext cx="5029200" cy="14478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1" name="TextBox 10">
            <a:extLst>
              <a:ext uri="{FF2B5EF4-FFF2-40B4-BE49-F238E27FC236}">
                <a16:creationId xmlns:a16="http://schemas.microsoft.com/office/drawing/2014/main" id="{C1466F31-7B6D-47A5-808A-45CCC52561ED}"/>
              </a:ext>
            </a:extLst>
          </p:cNvPr>
          <p:cNvSpPr txBox="1"/>
          <p:nvPr/>
        </p:nvSpPr>
        <p:spPr>
          <a:xfrm>
            <a:off x="11328400" y="8669932"/>
            <a:ext cx="4927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Titanfall 2 </a:t>
            </a:r>
            <a:r>
              <a:rPr kumimoji="0" lang="en-US" sz="2000" b="0" i="0" u="none" strike="noStrike" cap="none" spc="0" normalizeH="0" baseline="0" dirty="0">
                <a:ln>
                  <a:noFill/>
                </a:ln>
                <a:solidFill>
                  <a:schemeClr val="bg1"/>
                </a:solidFill>
                <a:effectLst/>
                <a:uFillTx/>
                <a:latin typeface="+mj-lt"/>
                <a:ea typeface="+mj-ea"/>
                <a:cs typeface="+mj-cs"/>
                <a:sym typeface="Verdana"/>
              </a:rPr>
              <a:t>– Respawn Entertainment</a:t>
            </a:r>
          </a:p>
        </p:txBody>
      </p:sp>
    </p:spTree>
  </p:cSld>
  <p:clrMapOvr>
    <a:masterClrMapping/>
  </p:clrMapOvr>
  <p:transition spd="med"/>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274434" name="Picture 2" descr="C:\Users\David\Desktop\PS4\SHARE\Screenshots\Titanfall™ 2\Titanfall™ 2_20180209071752.jpg"/>
          <p:cNvPicPr>
            <a:picLocks noChangeAspect="1" noChangeArrowheads="1"/>
          </p:cNvPicPr>
          <p:nvPr/>
        </p:nvPicPr>
        <p:blipFill>
          <a:blip r:embed="rId3" cstate="print"/>
          <a:srcRect/>
          <a:stretch>
            <a:fillRect/>
          </a:stretch>
        </p:blipFill>
        <p:spPr bwMode="auto">
          <a:xfrm>
            <a:off x="0" y="0"/>
            <a:ext cx="16255999" cy="9144000"/>
          </a:xfrm>
          <a:prstGeom prst="rect">
            <a:avLst/>
          </a:prstGeom>
          <a:noFill/>
        </p:spPr>
      </p:pic>
      <p:sp>
        <p:nvSpPr>
          <p:cNvPr id="4" name="TextBox 3">
            <a:extLst>
              <a:ext uri="{FF2B5EF4-FFF2-40B4-BE49-F238E27FC236}">
                <a16:creationId xmlns:a16="http://schemas.microsoft.com/office/drawing/2014/main" id="{2438E67F-07CD-4339-8349-8B790DAC8ACF}"/>
              </a:ext>
            </a:extLst>
          </p:cNvPr>
          <p:cNvSpPr txBox="1"/>
          <p:nvPr/>
        </p:nvSpPr>
        <p:spPr>
          <a:xfrm>
            <a:off x="11328400" y="8669932"/>
            <a:ext cx="4927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Titanfall 2 </a:t>
            </a:r>
            <a:r>
              <a:rPr kumimoji="0" lang="en-US" sz="2000" b="0" i="0" u="none" strike="noStrike" cap="none" spc="0" normalizeH="0" baseline="0" dirty="0">
                <a:ln>
                  <a:noFill/>
                </a:ln>
                <a:solidFill>
                  <a:schemeClr val="bg1"/>
                </a:solidFill>
                <a:effectLst/>
                <a:uFillTx/>
                <a:latin typeface="+mj-lt"/>
                <a:ea typeface="+mj-ea"/>
                <a:cs typeface="+mj-cs"/>
                <a:sym typeface="Verdana"/>
              </a:rPr>
              <a:t>– Respawn Entertainment</a:t>
            </a:r>
          </a:p>
        </p:txBody>
      </p:sp>
    </p:spTree>
  </p:cSld>
  <p:clrMapOvr>
    <a:masterClrMapping/>
  </p:clrMapOvr>
  <p:transition spd="med"/>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277506" name="Picture 2" descr="C:\Users\David\Desktop\PS4\SHARE\Screenshots\Wolfenstein® II_ The New Colossus™\Wolfenstein® II_ The New Colossus™_20171202151849.jpg"/>
          <p:cNvPicPr>
            <a:picLocks noChangeAspect="1" noChangeArrowheads="1"/>
          </p:cNvPicPr>
          <p:nvPr/>
        </p:nvPicPr>
        <p:blipFill>
          <a:blip r:embed="rId3" cstate="print"/>
          <a:srcRect/>
          <a:stretch>
            <a:fillRect/>
          </a:stretch>
        </p:blipFill>
        <p:spPr bwMode="auto">
          <a:xfrm>
            <a:off x="0" y="-1"/>
            <a:ext cx="16256000" cy="9143999"/>
          </a:xfrm>
          <a:prstGeom prst="rect">
            <a:avLst/>
          </a:prstGeom>
          <a:noFill/>
        </p:spPr>
      </p:pic>
      <p:pic>
        <p:nvPicPr>
          <p:cNvPr id="4" name="Picture 3">
            <a:extLst>
              <a:ext uri="{FF2B5EF4-FFF2-40B4-BE49-F238E27FC236}">
                <a16:creationId xmlns:a16="http://schemas.microsoft.com/office/drawing/2014/main" id="{A887C94E-DD60-4884-820C-BCEA9EF46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56680737"/>
      </p:ext>
    </p:extLst>
  </p:cSld>
  <p:clrMapOvr>
    <a:masterClrMapping/>
  </p:clrMapOvr>
  <p:transition spd="med"/>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pic>
        <p:nvPicPr>
          <p:cNvPr id="278530" name="Picture 2" descr="C:\Users\David\Desktop\PS4\SHARE\Screenshots\Wolfenstein® II_ The New Colossus™\Wolfenstein® II_ The New Colossus™_20171202151914.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pic>
        <p:nvPicPr>
          <p:cNvPr id="4" name="Picture 3">
            <a:extLst>
              <a:ext uri="{FF2B5EF4-FFF2-40B4-BE49-F238E27FC236}">
                <a16:creationId xmlns:a16="http://schemas.microsoft.com/office/drawing/2014/main" id="{F9DCF025-6AD4-44CB-A9E6-E0768C6893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905279512"/>
      </p:ext>
    </p:extLst>
  </p:cSld>
  <p:clrMapOvr>
    <a:masterClrMapping/>
  </p:clrMapOvr>
  <p:transition spd="med"/>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5" name="Picture 4">
            <a:extLst>
              <a:ext uri="{FF2B5EF4-FFF2-40B4-BE49-F238E27FC236}">
                <a16:creationId xmlns:a16="http://schemas.microsoft.com/office/drawing/2014/main" id="{928AE345-3285-4C7D-BFDF-15246B1415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473" y="-152400"/>
            <a:ext cx="16942945" cy="9296400"/>
          </a:xfrm>
          <a:prstGeom prst="rect">
            <a:avLst/>
          </a:prstGeom>
        </p:spPr>
      </p:pic>
    </p:spTree>
  </p:cSld>
  <p:clrMapOvr>
    <a:masterClrMapping/>
  </p:clrMapOvr>
  <p:transition spd="med"/>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5" name="Picture 4">
            <a:extLst>
              <a:ext uri="{FF2B5EF4-FFF2-40B4-BE49-F238E27FC236}">
                <a16:creationId xmlns:a16="http://schemas.microsoft.com/office/drawing/2014/main" id="{C50CB1BA-241C-4992-ABF3-3A67686849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143" y="-152400"/>
            <a:ext cx="16924286" cy="9296400"/>
          </a:xfrm>
          <a:prstGeom prst="rect">
            <a:avLst/>
          </a:prstGeom>
        </p:spPr>
      </p:pic>
      <p:cxnSp>
        <p:nvCxnSpPr>
          <p:cNvPr id="6" name="Straight Arrow Connector 5">
            <a:extLst>
              <a:ext uri="{FF2B5EF4-FFF2-40B4-BE49-F238E27FC236}">
                <a16:creationId xmlns:a16="http://schemas.microsoft.com/office/drawing/2014/main" id="{B5E6DD59-3768-43ED-A458-D77EF0B23913}"/>
              </a:ext>
            </a:extLst>
          </p:cNvPr>
          <p:cNvCxnSpPr>
            <a:cxnSpLocks/>
          </p:cNvCxnSpPr>
          <p:nvPr/>
        </p:nvCxnSpPr>
        <p:spPr>
          <a:xfrm flipH="1" flipV="1">
            <a:off x="8280400" y="4964826"/>
            <a:ext cx="165100" cy="3949501"/>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 name="Straight Arrow Connector 6">
            <a:extLst>
              <a:ext uri="{FF2B5EF4-FFF2-40B4-BE49-F238E27FC236}">
                <a16:creationId xmlns:a16="http://schemas.microsoft.com/office/drawing/2014/main" id="{0D73CD39-9F31-4D05-AA03-A4143AA4BF73}"/>
              </a:ext>
            </a:extLst>
          </p:cNvPr>
          <p:cNvCxnSpPr>
            <a:cxnSpLocks/>
          </p:cNvCxnSpPr>
          <p:nvPr/>
        </p:nvCxnSpPr>
        <p:spPr>
          <a:xfrm>
            <a:off x="2260600" y="0"/>
            <a:ext cx="4114800" cy="25908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1" name="Straight Arrow Connector 10">
            <a:extLst>
              <a:ext uri="{FF2B5EF4-FFF2-40B4-BE49-F238E27FC236}">
                <a16:creationId xmlns:a16="http://schemas.microsoft.com/office/drawing/2014/main" id="{AA0BADBB-B25B-4E8D-A6B9-7FDE6ED69EC7}"/>
              </a:ext>
            </a:extLst>
          </p:cNvPr>
          <p:cNvCxnSpPr>
            <a:cxnSpLocks/>
          </p:cNvCxnSpPr>
          <p:nvPr/>
        </p:nvCxnSpPr>
        <p:spPr>
          <a:xfrm flipH="1">
            <a:off x="10109200" y="-152400"/>
            <a:ext cx="4800600" cy="29718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5" name="Picture 4">
            <a:extLst>
              <a:ext uri="{FF2B5EF4-FFF2-40B4-BE49-F238E27FC236}">
                <a16:creationId xmlns:a16="http://schemas.microsoft.com/office/drawing/2014/main" id="{C50CB1BA-241C-4992-ABF3-3A67686849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143" y="-152400"/>
            <a:ext cx="16924286" cy="9296400"/>
          </a:xfrm>
          <a:prstGeom prst="rect">
            <a:avLst/>
          </a:prstGeom>
        </p:spPr>
      </p:pic>
      <p:cxnSp>
        <p:nvCxnSpPr>
          <p:cNvPr id="6" name="Straight Arrow Connector 5">
            <a:extLst>
              <a:ext uri="{FF2B5EF4-FFF2-40B4-BE49-F238E27FC236}">
                <a16:creationId xmlns:a16="http://schemas.microsoft.com/office/drawing/2014/main" id="{C6E01BAC-123F-4895-87FE-7DD0964E6D6E}"/>
              </a:ext>
            </a:extLst>
          </p:cNvPr>
          <p:cNvCxnSpPr>
            <a:cxnSpLocks/>
          </p:cNvCxnSpPr>
          <p:nvPr/>
        </p:nvCxnSpPr>
        <p:spPr>
          <a:xfrm>
            <a:off x="7366000" y="2286000"/>
            <a:ext cx="76200" cy="200967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486177131"/>
      </p:ext>
    </p:extLst>
  </p:cSld>
  <p:clrMapOvr>
    <a:masterClrMapping/>
  </p:clrMapOvr>
  <p:transition spd="med"/>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Leading Lines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5" name="Picture 4">
            <a:extLst>
              <a:ext uri="{FF2B5EF4-FFF2-40B4-BE49-F238E27FC236}">
                <a16:creationId xmlns:a16="http://schemas.microsoft.com/office/drawing/2014/main" id="{C50CB1BA-241C-4992-ABF3-3A67686849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143" y="-152400"/>
            <a:ext cx="16924286" cy="9296400"/>
          </a:xfrm>
          <a:prstGeom prst="rect">
            <a:avLst/>
          </a:prstGeom>
        </p:spPr>
      </p:pic>
      <p:cxnSp>
        <p:nvCxnSpPr>
          <p:cNvPr id="6" name="Straight Arrow Connector 5">
            <a:extLst>
              <a:ext uri="{FF2B5EF4-FFF2-40B4-BE49-F238E27FC236}">
                <a16:creationId xmlns:a16="http://schemas.microsoft.com/office/drawing/2014/main" id="{32ADCE24-7958-462D-B3AB-9B9DBF7EF70B}"/>
              </a:ext>
            </a:extLst>
          </p:cNvPr>
          <p:cNvCxnSpPr>
            <a:cxnSpLocks/>
          </p:cNvCxnSpPr>
          <p:nvPr/>
        </p:nvCxnSpPr>
        <p:spPr>
          <a:xfrm>
            <a:off x="9271000" y="4533900"/>
            <a:ext cx="1308100" cy="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1091583A-FAA3-45F9-88EE-D5EE1047251B}"/>
              </a:ext>
            </a:extLst>
          </p:cNvPr>
          <p:cNvCxnSpPr>
            <a:cxnSpLocks/>
          </p:cNvCxnSpPr>
          <p:nvPr/>
        </p:nvCxnSpPr>
        <p:spPr>
          <a:xfrm flipH="1" flipV="1">
            <a:off x="9271000" y="4572000"/>
            <a:ext cx="2590800" cy="44958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883543940"/>
      </p:ext>
    </p:extLst>
  </p:cSld>
  <p:clrMapOvr>
    <a:masterClrMapping/>
  </p:clrMapOvr>
  <p:transition spd="med"/>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812800" y="3810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3606999826"/>
      </p:ext>
    </p:extLst>
  </p:cSld>
  <p:clrMapOvr>
    <a:masterClrMapping/>
  </p:clrMapOvr>
  <p:transition spd="med"/>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325600"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Angle shapes to funnel players to a specific spot.</a:t>
            </a:r>
            <a:br>
              <a:rPr lang="en-US" dirty="0">
                <a:solidFill>
                  <a:schemeClr val="bg1"/>
                </a:solidFill>
              </a:rPr>
            </a:br>
            <a:endParaRPr lang="en-US" dirty="0">
              <a:solidFill>
                <a:schemeClr val="bg1"/>
              </a:solidFill>
            </a:endParaRPr>
          </a:p>
        </p:txBody>
      </p:sp>
    </p:spTree>
  </p:cSld>
  <p:clrMapOvr>
    <a:masterClrMapping/>
  </p:clrMapOvr>
  <p:transition spd="med"/>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325600" cy="274946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Angle shapes to funnel players to a specific spot. </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Good for redirection.</a:t>
            </a: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2583350960"/>
      </p:ext>
    </p:extLst>
  </p:cSld>
  <p:clrMapOvr>
    <a:masterClrMapping/>
  </p:clrMapOvr>
  <p:transition spd="med"/>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325600" cy="40421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Angle shapes to funnel players to a specific spot.</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Good for redirection.</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Great for setting up a reveal.</a:t>
            </a: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259408994"/>
      </p:ext>
    </p:extLst>
  </p:cSld>
  <p:clrMapOvr>
    <a:masterClrMapping/>
  </p:clrMapOvr>
  <p:transition spd="med"/>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325600" cy="468846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Angle shapes to funnel players to a specific spot. </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Good for redirection.</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Great for setting up a reveal.</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Depends on your mobility mechanics!</a:t>
            </a:r>
          </a:p>
        </p:txBody>
      </p:sp>
    </p:spTree>
    <p:extLst>
      <p:ext uri="{BB962C8B-B14F-4D97-AF65-F5344CB8AC3E}">
        <p14:creationId xmlns:p14="http://schemas.microsoft.com/office/powerpoint/2010/main" val="1631373329"/>
      </p:ext>
    </p:extLst>
  </p:cSld>
  <p:clrMapOvr>
    <a:masterClrMapping/>
  </p:clrMapOvr>
  <p:transition spd="med"/>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7634" name="Picture 2" descr="C:\Users\David\Desktop\PS4\SHARE\Screenshots\The Last of Us™ Remastered\The Last of Us™ Remastered_20180209074411.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TextBox 3">
            <a:extLst>
              <a:ext uri="{FF2B5EF4-FFF2-40B4-BE49-F238E27FC236}">
                <a16:creationId xmlns:a16="http://schemas.microsoft.com/office/drawing/2014/main" id="{EE17F157-D2EE-4A7D-B05D-9A51BD30D7EA}"/>
              </a:ext>
            </a:extLst>
          </p:cNvPr>
          <p:cNvSpPr txBox="1"/>
          <p:nvPr/>
        </p:nvSpPr>
        <p:spPr>
          <a:xfrm>
            <a:off x="12090400" y="8326847"/>
            <a:ext cx="4165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Peter Field</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7634" name="Picture 2" descr="C:\Users\David\Desktop\PS4\SHARE\Screenshots\The Last of Us™ Remastered\The Last of Us™ Remastered_20180209074411.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cxnSp>
        <p:nvCxnSpPr>
          <p:cNvPr id="5" name="Straight Connector 4"/>
          <p:cNvCxnSpPr/>
          <p:nvPr/>
        </p:nvCxnSpPr>
        <p:spPr>
          <a:xfrm>
            <a:off x="0" y="914400"/>
            <a:ext cx="7442200" cy="13716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6" name="Straight Connector 5"/>
          <p:cNvCxnSpPr/>
          <p:nvPr/>
        </p:nvCxnSpPr>
        <p:spPr>
          <a:xfrm flipV="1">
            <a:off x="-177800" y="4038600"/>
            <a:ext cx="7620000" cy="10668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Connector 7"/>
          <p:cNvCxnSpPr/>
          <p:nvPr/>
        </p:nvCxnSpPr>
        <p:spPr>
          <a:xfrm>
            <a:off x="9423400" y="4038600"/>
            <a:ext cx="6832600" cy="16002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Straight Connector 12"/>
          <p:cNvCxnSpPr/>
          <p:nvPr/>
        </p:nvCxnSpPr>
        <p:spPr>
          <a:xfrm flipV="1">
            <a:off x="9499600" y="1371600"/>
            <a:ext cx="6756400" cy="9144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7" name="Rectangle 16"/>
          <p:cNvSpPr/>
          <p:nvPr/>
        </p:nvSpPr>
        <p:spPr>
          <a:xfrm>
            <a:off x="7442200" y="2286000"/>
            <a:ext cx="1981200" cy="1752600"/>
          </a:xfrm>
          <a:prstGeom prst="rect">
            <a:avLst/>
          </a:prstGeom>
          <a:noFill/>
          <a:ln w="76200" cap="flat">
            <a:solidFill>
              <a:srgbClr val="00B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0" name="TextBox 9">
            <a:extLst>
              <a:ext uri="{FF2B5EF4-FFF2-40B4-BE49-F238E27FC236}">
                <a16:creationId xmlns:a16="http://schemas.microsoft.com/office/drawing/2014/main" id="{11F7F8FF-77FA-49FF-A02D-E6F6D9A88EED}"/>
              </a:ext>
            </a:extLst>
          </p:cNvPr>
          <p:cNvSpPr txBox="1"/>
          <p:nvPr/>
        </p:nvSpPr>
        <p:spPr>
          <a:xfrm>
            <a:off x="12090400" y="8326847"/>
            <a:ext cx="4165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Peter Field</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8658" name="Picture 2" descr="C:\Users\David\Desktop\PS4\SHARE\Screenshots\The Last of Us™ Remastered\The Last of Us™ Remastered_20180209074426.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sp>
        <p:nvSpPr>
          <p:cNvPr id="7" name="TextBox 6">
            <a:extLst>
              <a:ext uri="{FF2B5EF4-FFF2-40B4-BE49-F238E27FC236}">
                <a16:creationId xmlns:a16="http://schemas.microsoft.com/office/drawing/2014/main" id="{249660FA-ED1A-416A-9A03-0C2D586640AB}"/>
              </a:ext>
            </a:extLst>
          </p:cNvPr>
          <p:cNvSpPr txBox="1"/>
          <p:nvPr/>
        </p:nvSpPr>
        <p:spPr>
          <a:xfrm>
            <a:off x="12090400" y="8326847"/>
            <a:ext cx="4165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Peter Field</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latin typeface="Arial"/>
                <a:ea typeface="Arial"/>
                <a:cs typeface="Arial"/>
                <a:sym typeface="Arial"/>
              </a:rPr>
              <a:t>Pinching</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3" name="4 - Pinching">
            <a:hlinkClick r:id="" action="ppaction://media"/>
            <a:extLst>
              <a:ext uri="{FF2B5EF4-FFF2-40B4-BE49-F238E27FC236}">
                <a16:creationId xmlns:a16="http://schemas.microsoft.com/office/drawing/2014/main" id="{D61CD449-92C5-42F5-9EBD-2EBC0F6234E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6256000" cy="91440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747730025"/>
      </p:ext>
    </p:extLst>
  </p:cSld>
  <p:clrMapOvr>
    <a:masterClrMapping/>
  </p:clrMapOvr>
  <p:transition spd="med"/>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 &amp; Composition</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859000"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Draws attention to point of interest by blocking other parts of the image</a:t>
            </a:r>
            <a:r>
              <a:rPr lang="en-US" dirty="0">
                <a:solidFill>
                  <a:schemeClr val="bg1"/>
                </a:solidFill>
              </a:rPr>
              <a:t>, making it stand out.</a:t>
            </a:r>
          </a:p>
        </p:txBody>
      </p:sp>
    </p:spTree>
  </p:cSld>
  <p:clrMapOvr>
    <a:masterClrMapping/>
  </p:clrMapOvr>
  <p:transition spd="med"/>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 &amp; Composition</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859000" cy="40421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Draws attention to point of interest by blocking other parts of the image</a:t>
            </a:r>
            <a:r>
              <a:rPr lang="en-US" dirty="0">
                <a:solidFill>
                  <a:schemeClr val="bg1"/>
                </a:solidFill>
              </a:rPr>
              <a:t>, making it stand out.</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Google photography composition techniques – lots of good websites!</a:t>
            </a: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1915432056"/>
      </p:ext>
    </p:extLst>
  </p:cSld>
  <p:clrMapOvr>
    <a:masterClrMapping/>
  </p:clrMapOvr>
  <p:transition spd="med"/>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 &amp; Composition</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0" y="1752600"/>
            <a:ext cx="14859000" cy="468846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Draws attention to point of interest by blocking other parts of the image</a:t>
            </a:r>
            <a:r>
              <a:rPr lang="en-US" dirty="0">
                <a:solidFill>
                  <a:schemeClr val="bg1"/>
                </a:solidFill>
              </a:rPr>
              <a:t>, making it stand out.</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Google photography composition techniques – lots of good websites!</a:t>
            </a:r>
            <a:br>
              <a:rPr lang="en-US" dirty="0">
                <a:solidFill>
                  <a:schemeClr val="bg1"/>
                </a:solidFill>
              </a:rPr>
            </a:br>
            <a:endParaRPr lang="en-US" dirty="0">
              <a:solidFill>
                <a:schemeClr val="bg1"/>
              </a:solidFill>
            </a:endParaRPr>
          </a:p>
          <a:p>
            <a:pPr marL="571500" indent="-571500">
              <a:buFont typeface="Arial" panose="020B0604020202020204" pitchFamily="34" charset="0"/>
              <a:buChar char="•"/>
            </a:pPr>
            <a:r>
              <a:rPr lang="en-US" dirty="0">
                <a:solidFill>
                  <a:schemeClr val="bg1"/>
                </a:solidFill>
              </a:rPr>
              <a:t>Great when combined with Pinching!</a:t>
            </a:r>
          </a:p>
        </p:txBody>
      </p:sp>
    </p:spTree>
    <p:extLst>
      <p:ext uri="{BB962C8B-B14F-4D97-AF65-F5344CB8AC3E}">
        <p14:creationId xmlns:p14="http://schemas.microsoft.com/office/powerpoint/2010/main" val="1725553500"/>
      </p:ext>
    </p:extLst>
  </p:cSld>
  <p:clrMapOvr>
    <a:masterClrMapping/>
  </p:clrMapOvr>
  <p:transition spd="med"/>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2515" name="Picture 3"/>
          <p:cNvPicPr>
            <a:picLocks noChangeAspect="1" noChangeArrowheads="1"/>
          </p:cNvPicPr>
          <p:nvPr/>
        </p:nvPicPr>
        <p:blipFill>
          <a:blip r:embed="rId3" cstate="print"/>
          <a:srcRect/>
          <a:stretch>
            <a:fillRect/>
          </a:stretch>
        </p:blipFill>
        <p:spPr bwMode="auto">
          <a:xfrm>
            <a:off x="0" y="0"/>
            <a:ext cx="16256000" cy="9144001"/>
          </a:xfrm>
          <a:prstGeom prst="rect">
            <a:avLst/>
          </a:prstGeom>
          <a:noFill/>
          <a:ln w="9525">
            <a:noFill/>
            <a:miter lim="800000"/>
            <a:headEnd/>
            <a:tailEnd/>
          </a:ln>
        </p:spPr>
      </p:pic>
      <p:pic>
        <p:nvPicPr>
          <p:cNvPr id="4" name="Picture 3">
            <a:extLst>
              <a:ext uri="{FF2B5EF4-FFF2-40B4-BE49-F238E27FC236}">
                <a16:creationId xmlns:a16="http://schemas.microsoft.com/office/drawing/2014/main" id="{3D65040B-65D4-467A-91D1-4B3AED195E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2451515"/>
      </p:ext>
    </p:extLst>
  </p:cSld>
  <p:clrMapOvr>
    <a:masterClrMapping/>
  </p:clrMapOvr>
  <p:transition spd="med"/>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2515" name="Picture 3"/>
          <p:cNvPicPr>
            <a:picLocks noChangeAspect="1" noChangeArrowheads="1"/>
          </p:cNvPicPr>
          <p:nvPr/>
        </p:nvPicPr>
        <p:blipFill>
          <a:blip r:embed="rId3" cstate="print"/>
          <a:srcRect/>
          <a:stretch>
            <a:fillRect/>
          </a:stretch>
        </p:blipFill>
        <p:spPr bwMode="auto">
          <a:xfrm>
            <a:off x="0" y="0"/>
            <a:ext cx="16256000" cy="9144001"/>
          </a:xfrm>
          <a:prstGeom prst="rect">
            <a:avLst/>
          </a:prstGeom>
          <a:noFill/>
          <a:ln w="9525">
            <a:noFill/>
            <a:miter lim="800000"/>
            <a:headEnd/>
            <a:tailEnd/>
          </a:ln>
        </p:spPr>
      </p:pic>
      <p:cxnSp>
        <p:nvCxnSpPr>
          <p:cNvPr id="5" name="Straight Connector 4"/>
          <p:cNvCxnSpPr/>
          <p:nvPr/>
        </p:nvCxnSpPr>
        <p:spPr>
          <a:xfrm>
            <a:off x="4318000" y="0"/>
            <a:ext cx="457200" cy="4114800"/>
          </a:xfrm>
          <a:prstGeom prst="line">
            <a:avLst/>
          </a:prstGeom>
          <a:noFill/>
          <a:ln w="1016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 name="Straight Connector 6"/>
          <p:cNvCxnSpPr/>
          <p:nvPr/>
        </p:nvCxnSpPr>
        <p:spPr>
          <a:xfrm flipH="1">
            <a:off x="11480800" y="0"/>
            <a:ext cx="533400" cy="4648200"/>
          </a:xfrm>
          <a:prstGeom prst="line">
            <a:avLst/>
          </a:prstGeom>
          <a:noFill/>
          <a:ln w="1016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 name="Straight Connector 8"/>
          <p:cNvCxnSpPr/>
          <p:nvPr/>
        </p:nvCxnSpPr>
        <p:spPr>
          <a:xfrm>
            <a:off x="4775200" y="4038600"/>
            <a:ext cx="6705600" cy="685800"/>
          </a:xfrm>
          <a:prstGeom prst="line">
            <a:avLst/>
          </a:prstGeom>
          <a:noFill/>
          <a:ln w="1016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3" name="TextBox 2">
            <a:extLst>
              <a:ext uri="{FF2B5EF4-FFF2-40B4-BE49-F238E27FC236}">
                <a16:creationId xmlns:a16="http://schemas.microsoft.com/office/drawing/2014/main" id="{F6EF5481-BA8A-4106-A42F-7528BEA23004}"/>
              </a:ext>
            </a:extLst>
          </p:cNvPr>
          <p:cNvSpPr txBox="1"/>
          <p:nvPr/>
        </p:nvSpPr>
        <p:spPr>
          <a:xfrm>
            <a:off x="1206500" y="5029201"/>
            <a:ext cx="13843000" cy="292900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hangingPunct="1">
              <a:spcBef>
                <a:spcPts val="700"/>
              </a:spcBef>
              <a:defRPr/>
            </a:pPr>
            <a:r>
              <a:rPr lang="en-US" b="1" i="1" dirty="0">
                <a:solidFill>
                  <a:schemeClr val="bg1">
                    <a:lumMod val="95000"/>
                  </a:schemeClr>
                </a:solidFill>
                <a:effectLst>
                  <a:outerShdw blurRad="38100" dist="38100" dir="2700000" algn="tl">
                    <a:srgbClr val="000000">
                      <a:alpha val="43137"/>
                    </a:srgbClr>
                  </a:outerShdw>
                </a:effectLst>
              </a:rPr>
              <a:t>“It creates a portal that draws the player’s eye to whatever is inside.” </a:t>
            </a:r>
            <a:r>
              <a:rPr lang="en-US" dirty="0">
                <a:solidFill>
                  <a:schemeClr val="bg1">
                    <a:lumMod val="95000"/>
                  </a:schemeClr>
                </a:solidFill>
                <a:effectLst>
                  <a:outerShdw blurRad="38100" dist="38100" dir="2700000" algn="tl">
                    <a:srgbClr val="000000">
                      <a:alpha val="43137"/>
                    </a:srgbClr>
                  </a:outerShdw>
                </a:effectLst>
              </a:rPr>
              <a:t>– Mark Brown</a:t>
            </a:r>
          </a:p>
          <a:p>
            <a:pPr hangingPunct="1">
              <a:spcBef>
                <a:spcPts val="700"/>
              </a:spcBef>
              <a:defRPr/>
            </a:pPr>
            <a:endParaRPr lang="en-US" b="1" dirty="0">
              <a:solidFill>
                <a:schemeClr val="bg1">
                  <a:lumMod val="95000"/>
                </a:schemeClr>
              </a:solidFill>
              <a:effectLst>
                <a:outerShdw blurRad="38100" dist="38100" dir="2700000" algn="tl">
                  <a:srgbClr val="000000">
                    <a:alpha val="43137"/>
                  </a:srgbClr>
                </a:outerShdw>
              </a:effectLst>
            </a:endParaRPr>
          </a:p>
          <a:p>
            <a:pPr marL="0" marR="0" indent="0" algn="l" defTabSz="1625600" rtl="0" fontAlgn="auto" latinLnBrk="0" hangingPunct="0">
              <a:lnSpc>
                <a:spcPct val="100000"/>
              </a:lnSpc>
              <a:spcBef>
                <a:spcPts val="0"/>
              </a:spcBef>
              <a:spcAft>
                <a:spcPts val="0"/>
              </a:spcAft>
              <a:buClrTx/>
              <a:buSzTx/>
              <a:buFontTx/>
              <a:buNone/>
              <a:tabLst/>
            </a:pPr>
            <a:endParaRPr kumimoji="0" lang="en-US" sz="4200" b="1" i="0" u="none" strike="noStrike" cap="none" spc="0" normalizeH="0" baseline="0" dirty="0">
              <a:ln>
                <a:noFill/>
              </a:ln>
              <a:solidFill>
                <a:schemeClr val="bg1">
                  <a:lumMod val="95000"/>
                </a:schemeClr>
              </a:solidFill>
              <a:effectLst>
                <a:outerShdw blurRad="38100" dist="38100" dir="2700000" algn="tl">
                  <a:srgbClr val="000000">
                    <a:alpha val="43137"/>
                  </a:srgbClr>
                </a:outerShdw>
              </a:effectLst>
              <a:uFillTx/>
              <a:latin typeface="+mj-lt"/>
              <a:ea typeface="+mj-ea"/>
              <a:cs typeface="+mj-cs"/>
              <a:sym typeface="Verdana"/>
            </a:endParaRPr>
          </a:p>
        </p:txBody>
      </p:sp>
      <p:pic>
        <p:nvPicPr>
          <p:cNvPr id="8" name="Picture 7">
            <a:extLst>
              <a:ext uri="{FF2B5EF4-FFF2-40B4-BE49-F238E27FC236}">
                <a16:creationId xmlns:a16="http://schemas.microsoft.com/office/drawing/2014/main" id="{5279C952-8EE0-44FE-BD64-BED63EA40C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642884930"/>
      </p:ext>
    </p:extLst>
  </p:cSld>
  <p:clrMapOvr>
    <a:masterClrMapping/>
  </p:clrMapOvr>
  <p:transition spd="med"/>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2514" name="Picture 2" descr="C:\Users\David\Desktop\PS4\SHARE\Screenshots\Uncharted_ The Lost Legacy™\Uncharted_ The Lost Legacy™_20180208081251.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pic>
        <p:nvPicPr>
          <p:cNvPr id="4" name="Picture 3">
            <a:extLst>
              <a:ext uri="{FF2B5EF4-FFF2-40B4-BE49-F238E27FC236}">
                <a16:creationId xmlns:a16="http://schemas.microsoft.com/office/drawing/2014/main" id="{16067802-C3FE-4A0C-81A2-62C5786264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958741365"/>
      </p:ext>
    </p:extLst>
  </p:cSld>
  <p:clrMapOvr>
    <a:masterClrMapping/>
  </p:clrMapOvr>
  <p:transition spd="med"/>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92514" name="Picture 2" descr="C:\Users\David\Desktop\PS4\SHARE\Screenshots\Uncharted_ The Lost Legacy™\Uncharted_ The Lost Legacy™_20180208081251.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8" name="Rectangle 7"/>
          <p:cNvSpPr/>
          <p:nvPr/>
        </p:nvSpPr>
        <p:spPr>
          <a:xfrm>
            <a:off x="7442200" y="1752600"/>
            <a:ext cx="2514600" cy="3352800"/>
          </a:xfrm>
          <a:prstGeom prst="rect">
            <a:avLst/>
          </a:prstGeom>
          <a:noFill/>
          <a:ln w="76200" cap="flat">
            <a:solidFill>
              <a:srgbClr val="92D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pic>
        <p:nvPicPr>
          <p:cNvPr id="5" name="Picture 4">
            <a:extLst>
              <a:ext uri="{FF2B5EF4-FFF2-40B4-BE49-F238E27FC236}">
                <a16:creationId xmlns:a16="http://schemas.microsoft.com/office/drawing/2014/main" id="{5CE8850A-BFE8-43DC-81AB-8A3A36D666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256106614"/>
      </p:ext>
    </p:extLst>
  </p:cSld>
  <p:clrMapOvr>
    <a:masterClrMapping/>
  </p:clrMapOvr>
  <p:transition spd="med"/>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4" name="5 - Framing">
            <a:hlinkClick r:id="" action="ppaction://media"/>
            <a:extLst>
              <a:ext uri="{FF2B5EF4-FFF2-40B4-BE49-F238E27FC236}">
                <a16:creationId xmlns:a16="http://schemas.microsoft.com/office/drawing/2014/main" id="{85EAA127-2C65-4429-8B61-5E91F8B9343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6256000" cy="91440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Framing</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284674" name="Picture 2"/>
          <p:cNvPicPr>
            <a:picLocks noChangeAspect="1" noChangeArrowheads="1"/>
          </p:cNvPicPr>
          <p:nvPr/>
        </p:nvPicPr>
        <p:blipFill>
          <a:blip r:embed="rId3" cstate="print"/>
          <a:srcRect/>
          <a:stretch>
            <a:fillRect/>
          </a:stretch>
        </p:blipFill>
        <p:spPr bwMode="auto">
          <a:xfrm>
            <a:off x="0" y="0"/>
            <a:ext cx="16293982" cy="9144000"/>
          </a:xfrm>
          <a:prstGeom prst="rect">
            <a:avLst/>
          </a:prstGeom>
          <a:noFill/>
          <a:ln w="9525">
            <a:noFill/>
            <a:miter lim="800000"/>
            <a:headEnd/>
            <a:tailEnd/>
          </a:ln>
        </p:spPr>
      </p:pic>
      <p:sp>
        <p:nvSpPr>
          <p:cNvPr id="10" name="Rectangle 9"/>
          <p:cNvSpPr/>
          <p:nvPr/>
        </p:nvSpPr>
        <p:spPr>
          <a:xfrm>
            <a:off x="11099800" y="0"/>
            <a:ext cx="6019800" cy="9144000"/>
          </a:xfrm>
          <a:prstGeom prst="rect">
            <a:avLst/>
          </a:prstGeom>
          <a:solidFill>
            <a:srgbClr val="FFFFFF">
              <a:alpha val="50196"/>
            </a:srgbClr>
          </a:solid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1" name="Rectangle 10"/>
          <p:cNvSpPr/>
          <p:nvPr/>
        </p:nvSpPr>
        <p:spPr>
          <a:xfrm>
            <a:off x="-5511800" y="0"/>
            <a:ext cx="6781800" cy="9144000"/>
          </a:xfrm>
          <a:prstGeom prst="rect">
            <a:avLst/>
          </a:prstGeom>
          <a:solidFill>
            <a:srgbClr val="FFFFFF">
              <a:alpha val="50196"/>
            </a:srgbClr>
          </a:solid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Tree>
  </p:cSld>
  <p:clrMapOvr>
    <a:masterClrMapping/>
  </p:clrMapOvr>
  <p:transition spd="med"/>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736600" y="3810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pic>
        <p:nvPicPr>
          <p:cNvPr id="4" name="Picture 3">
            <a:extLst>
              <a:ext uri="{FF2B5EF4-FFF2-40B4-BE49-F238E27FC236}">
                <a16:creationId xmlns:a16="http://schemas.microsoft.com/office/drawing/2014/main" id="{112F53F2-765A-42AB-B36C-3EBB95264C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1200" y="1828800"/>
            <a:ext cx="8763000" cy="5869384"/>
          </a:xfrm>
          <a:prstGeom prst="rect">
            <a:avLst/>
          </a:prstGeom>
          <a:ln w="57150">
            <a:solidFill>
              <a:srgbClr val="FF0000"/>
            </a:solidFill>
          </a:ln>
        </p:spPr>
      </p:pic>
    </p:spTree>
    <p:extLst>
      <p:ext uri="{BB962C8B-B14F-4D97-AF65-F5344CB8AC3E}">
        <p14:creationId xmlns:p14="http://schemas.microsoft.com/office/powerpoint/2010/main" val="2993964810"/>
      </p:ext>
    </p:extLst>
  </p:cSld>
  <p:clrMapOvr>
    <a:masterClrMapping/>
  </p:clrMapOvr>
  <p:transition spd="med"/>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1" y="1752601"/>
            <a:ext cx="15011400" cy="136447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3900" b="0" i="0" u="none" strike="noStrike" cap="none" spc="0" normalizeH="0" baseline="0" dirty="0">
                <a:ln>
                  <a:noFill/>
                </a:ln>
                <a:solidFill>
                  <a:schemeClr val="bg1"/>
                </a:solidFill>
                <a:effectLst/>
                <a:uFillTx/>
                <a:latin typeface="+mj-lt"/>
                <a:ea typeface="+mj-ea"/>
                <a:cs typeface="+mj-cs"/>
                <a:sym typeface="Verdana"/>
              </a:rPr>
              <a:t>Attract/lead the player, a piece at a time, to a goal.</a:t>
            </a:r>
            <a:br>
              <a:rPr lang="en-US" sz="3900" dirty="0">
                <a:solidFill>
                  <a:schemeClr val="bg1"/>
                </a:solidFill>
              </a:rPr>
            </a:br>
            <a:endParaRPr lang="en-US" sz="3900" dirty="0">
              <a:solidFill>
                <a:schemeClr val="bg1"/>
              </a:solidFill>
            </a:endParaRPr>
          </a:p>
        </p:txBody>
      </p:sp>
    </p:spTree>
    <p:extLst>
      <p:ext uri="{BB962C8B-B14F-4D97-AF65-F5344CB8AC3E}">
        <p14:creationId xmlns:p14="http://schemas.microsoft.com/office/powerpoint/2010/main" val="3935700107"/>
      </p:ext>
    </p:extLst>
  </p:cSld>
  <p:clrMapOvr>
    <a:masterClrMapping/>
  </p:clrMapOvr>
  <p:transition spd="med"/>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1" y="1752601"/>
            <a:ext cx="15011400" cy="55656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kumimoji="0" lang="en-US" sz="3900" b="0" i="0" u="none" strike="noStrike" cap="none" spc="0" normalizeH="0" baseline="0" dirty="0">
                <a:ln>
                  <a:noFill/>
                </a:ln>
                <a:solidFill>
                  <a:schemeClr val="bg1"/>
                </a:solidFill>
                <a:effectLst/>
                <a:uFillTx/>
                <a:latin typeface="+mj-lt"/>
                <a:ea typeface="+mj-ea"/>
                <a:cs typeface="+mj-cs"/>
                <a:sym typeface="Verdana"/>
              </a:rPr>
              <a:t>Attract</a:t>
            </a:r>
            <a:r>
              <a:rPr lang="en-US" sz="3900" dirty="0">
                <a:solidFill>
                  <a:schemeClr val="bg1"/>
                </a:solidFill>
              </a:rPr>
              <a:t>/lead </a:t>
            </a:r>
            <a:r>
              <a:rPr kumimoji="0" lang="en-US" sz="3900" b="0" i="0" u="none" strike="noStrike" cap="none" spc="0" normalizeH="0" baseline="0" dirty="0">
                <a:ln>
                  <a:noFill/>
                </a:ln>
                <a:solidFill>
                  <a:schemeClr val="bg1"/>
                </a:solidFill>
                <a:effectLst/>
                <a:uFillTx/>
                <a:latin typeface="+mj-lt"/>
                <a:ea typeface="+mj-ea"/>
                <a:cs typeface="+mj-cs"/>
                <a:sym typeface="Verdana"/>
              </a:rPr>
              <a:t>the player, a piece at a time, to a goal.</a:t>
            </a:r>
            <a:br>
              <a:rPr kumimoji="0" lang="en-US" sz="3900" b="0" i="0" u="none" strike="noStrike" cap="none" spc="0" normalizeH="0" baseline="0" dirty="0">
                <a:ln>
                  <a:noFill/>
                </a:ln>
                <a:solidFill>
                  <a:schemeClr val="bg1"/>
                </a:solidFill>
                <a:effectLst/>
                <a:uFillTx/>
                <a:latin typeface="+mj-lt"/>
                <a:ea typeface="+mj-ea"/>
                <a:cs typeface="+mj-cs"/>
                <a:sym typeface="Verdana"/>
              </a:rPr>
            </a:br>
            <a:endParaRPr kumimoji="0" lang="en-US" sz="3900" b="0" i="0" u="none" strike="noStrike" cap="none" spc="0" normalizeH="0" baseline="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3900" dirty="0">
                <a:solidFill>
                  <a:schemeClr val="bg1"/>
                </a:solidFill>
              </a:rPr>
              <a:t>Can be almost anything that draws the eye:</a:t>
            </a:r>
          </a:p>
          <a:p>
            <a:pPr lvl="8"/>
            <a:r>
              <a:rPr lang="en-US" sz="3900" dirty="0">
                <a:solidFill>
                  <a:schemeClr val="bg1"/>
                </a:solidFill>
              </a:rPr>
              <a:t>	- Stuff that breaks up the negative space of  	  	   	  floor/walls.</a:t>
            </a:r>
          </a:p>
          <a:p>
            <a:pPr lvl="8"/>
            <a:r>
              <a:rPr lang="en-US" sz="3900" dirty="0">
                <a:solidFill>
                  <a:schemeClr val="bg1"/>
                </a:solidFill>
              </a:rPr>
              <a:t>	- Pickups</a:t>
            </a:r>
          </a:p>
          <a:p>
            <a:pPr lvl="8"/>
            <a:r>
              <a:rPr lang="en-US" sz="3900" dirty="0">
                <a:solidFill>
                  <a:schemeClr val="bg1"/>
                </a:solidFill>
              </a:rPr>
              <a:t>	- Enemies</a:t>
            </a:r>
          </a:p>
          <a:p>
            <a:pPr lvl="8"/>
            <a:r>
              <a:rPr lang="en-US" sz="3900" dirty="0">
                <a:solidFill>
                  <a:schemeClr val="bg1"/>
                </a:solidFill>
              </a:rPr>
              <a:t>	- Lit areas</a:t>
            </a:r>
            <a:br>
              <a:rPr lang="en-US" sz="3900" dirty="0">
                <a:solidFill>
                  <a:schemeClr val="bg1"/>
                </a:solidFill>
              </a:rPr>
            </a:br>
            <a:endParaRPr lang="en-US" sz="3900" dirty="0">
              <a:solidFill>
                <a:schemeClr val="bg1"/>
              </a:solidFill>
            </a:endParaRPr>
          </a:p>
        </p:txBody>
      </p:sp>
    </p:spTree>
    <p:extLst>
      <p:ext uri="{BB962C8B-B14F-4D97-AF65-F5344CB8AC3E}">
        <p14:creationId xmlns:p14="http://schemas.microsoft.com/office/powerpoint/2010/main" val="913784559"/>
      </p:ext>
    </p:extLst>
  </p:cSld>
  <p:clrMapOvr>
    <a:masterClrMapping/>
  </p:clrMapOvr>
  <p:transition spd="med"/>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sp>
        <p:nvSpPr>
          <p:cNvPr id="3" name="TextBox 2"/>
          <p:cNvSpPr txBox="1"/>
          <p:nvPr/>
        </p:nvSpPr>
        <p:spPr>
          <a:xfrm>
            <a:off x="889001" y="1752601"/>
            <a:ext cx="15011400" cy="736611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3900" b="0" i="0" u="none" strike="noStrike" cap="none" spc="0" normalizeH="0" baseline="0" dirty="0">
                <a:ln>
                  <a:noFill/>
                </a:ln>
                <a:solidFill>
                  <a:schemeClr val="bg1"/>
                </a:solidFill>
                <a:effectLst/>
                <a:uFillTx/>
                <a:latin typeface="+mj-lt"/>
                <a:ea typeface="+mj-ea"/>
                <a:cs typeface="+mj-cs"/>
                <a:sym typeface="Verdana"/>
              </a:rPr>
              <a:t>Attract/lead the player, a piece at a time, to a goal.</a:t>
            </a:r>
            <a:br>
              <a:rPr kumimoji="0" lang="en-US" sz="3900" b="0" i="0" u="none" strike="noStrike" cap="none" spc="0" normalizeH="0" baseline="0" dirty="0">
                <a:ln>
                  <a:noFill/>
                </a:ln>
                <a:solidFill>
                  <a:schemeClr val="bg1"/>
                </a:solidFill>
                <a:effectLst/>
                <a:uFillTx/>
                <a:latin typeface="+mj-lt"/>
                <a:ea typeface="+mj-ea"/>
                <a:cs typeface="+mj-cs"/>
                <a:sym typeface="Verdana"/>
              </a:rPr>
            </a:br>
            <a:endParaRPr kumimoji="0" lang="en-US" sz="3900" b="0" i="0" u="none" strike="noStrike" cap="none" spc="0" normalizeH="0" baseline="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3900" dirty="0">
                <a:solidFill>
                  <a:schemeClr val="bg1"/>
                </a:solidFill>
              </a:rPr>
              <a:t>Can be almost anything that draws the eye:</a:t>
            </a:r>
          </a:p>
          <a:p>
            <a:pPr lvl="8"/>
            <a:r>
              <a:rPr lang="en-US" sz="3900" dirty="0">
                <a:solidFill>
                  <a:schemeClr val="bg1"/>
                </a:solidFill>
              </a:rPr>
              <a:t>	- Stuff that breaks up the negative space of  	  	   	  floor/walls.</a:t>
            </a:r>
          </a:p>
          <a:p>
            <a:pPr lvl="8"/>
            <a:r>
              <a:rPr lang="en-US" sz="3900" dirty="0">
                <a:solidFill>
                  <a:schemeClr val="bg1"/>
                </a:solidFill>
              </a:rPr>
              <a:t>	- Pickups</a:t>
            </a:r>
          </a:p>
          <a:p>
            <a:pPr lvl="8"/>
            <a:r>
              <a:rPr lang="en-US" sz="3900" dirty="0">
                <a:solidFill>
                  <a:schemeClr val="bg1"/>
                </a:solidFill>
              </a:rPr>
              <a:t>	- Enemies</a:t>
            </a:r>
          </a:p>
          <a:p>
            <a:pPr lvl="8"/>
            <a:r>
              <a:rPr lang="en-US" sz="3900" dirty="0">
                <a:solidFill>
                  <a:schemeClr val="bg1"/>
                </a:solidFill>
              </a:rPr>
              <a:t>	- Lit areas</a:t>
            </a:r>
            <a:br>
              <a:rPr lang="en-US" sz="3900" dirty="0">
                <a:solidFill>
                  <a:schemeClr val="bg1"/>
                </a:solidFill>
              </a:rPr>
            </a:br>
            <a:endParaRPr lang="en-US" sz="3900"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sz="3900" dirty="0">
                <a:solidFill>
                  <a:schemeClr val="bg1"/>
                </a:solidFill>
              </a:rPr>
              <a:t>Usually better to add after early playtests of blockmesh to see if they are even needed.</a:t>
            </a:r>
            <a:br>
              <a:rPr lang="en-US" sz="3900" dirty="0">
                <a:solidFill>
                  <a:schemeClr val="bg1"/>
                </a:solidFill>
              </a:rPr>
            </a:br>
            <a:endParaRPr lang="en-US" sz="3900" dirty="0">
              <a:solidFill>
                <a:schemeClr val="bg1"/>
              </a:solidFill>
            </a:endParaRPr>
          </a:p>
        </p:txBody>
      </p:sp>
    </p:spTree>
    <p:extLst>
      <p:ext uri="{BB962C8B-B14F-4D97-AF65-F5344CB8AC3E}">
        <p14:creationId xmlns:p14="http://schemas.microsoft.com/office/powerpoint/2010/main" val="1995877378"/>
      </p:ext>
    </p:extLst>
  </p:cSld>
  <p:clrMapOvr>
    <a:masterClrMapping/>
  </p:clrMapOvr>
  <p:transition spd="med"/>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89442" name="Picture 2" descr="C:\Users\David\Desktop\PS4\SHARE\Screenshots\Uncharted_ The Lost Legacy™\Uncharted_ The Lost Legacy™_20180208080411.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sp>
        <p:nvSpPr>
          <p:cNvPr id="4" name="Rectangle 3"/>
          <p:cNvSpPr/>
          <p:nvPr/>
        </p:nvSpPr>
        <p:spPr>
          <a:xfrm>
            <a:off x="7975600" y="5334000"/>
            <a:ext cx="2514600" cy="11430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5" name="Rectangle 4"/>
          <p:cNvSpPr/>
          <p:nvPr/>
        </p:nvSpPr>
        <p:spPr>
          <a:xfrm>
            <a:off x="7823200" y="3581400"/>
            <a:ext cx="2209800" cy="9906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6" name="Rectangle 5"/>
          <p:cNvSpPr/>
          <p:nvPr/>
        </p:nvSpPr>
        <p:spPr>
          <a:xfrm>
            <a:off x="11328400" y="3048000"/>
            <a:ext cx="1219200" cy="6858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cxnSp>
        <p:nvCxnSpPr>
          <p:cNvPr id="7" name="Straight Arrow Connector 6"/>
          <p:cNvCxnSpPr>
            <a:cxnSpLocks/>
            <a:endCxn id="5" idx="2"/>
          </p:cNvCxnSpPr>
          <p:nvPr/>
        </p:nvCxnSpPr>
        <p:spPr>
          <a:xfrm flipH="1" flipV="1">
            <a:off x="8928100" y="4572000"/>
            <a:ext cx="114300" cy="7620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9" name="Straight Arrow Connector 8"/>
          <p:cNvCxnSpPr>
            <a:cxnSpLocks/>
            <a:stCxn id="5" idx="3"/>
            <a:endCxn id="6" idx="1"/>
          </p:cNvCxnSpPr>
          <p:nvPr/>
        </p:nvCxnSpPr>
        <p:spPr>
          <a:xfrm flipV="1">
            <a:off x="10033000" y="3390900"/>
            <a:ext cx="1295400" cy="685800"/>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0" name="TextBox 9">
            <a:extLst>
              <a:ext uri="{FF2B5EF4-FFF2-40B4-BE49-F238E27FC236}">
                <a16:creationId xmlns:a16="http://schemas.microsoft.com/office/drawing/2014/main" id="{5F8F7586-D5CD-4988-973F-59107A9AF5FB}"/>
              </a:ext>
            </a:extLst>
          </p:cNvPr>
          <p:cNvSpPr txBox="1"/>
          <p:nvPr/>
        </p:nvSpPr>
        <p:spPr>
          <a:xfrm>
            <a:off x="10033000" y="8332206"/>
            <a:ext cx="6871358" cy="779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The Lost Legacy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280578" name="Picture 2" descr="C:\Users\David\Desktop\PS4\SHARE\Screenshots\Wolfenstein® II_ The New Colossus™\Wolfenstein® II_ The New Colossus™_20171202092305.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pic>
        <p:nvPicPr>
          <p:cNvPr id="4" name="Picture 3">
            <a:extLst>
              <a:ext uri="{FF2B5EF4-FFF2-40B4-BE49-F238E27FC236}">
                <a16:creationId xmlns:a16="http://schemas.microsoft.com/office/drawing/2014/main" id="{F15E6B7F-2D25-4392-AD18-A9610837E7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79333831"/>
      </p:ext>
    </p:extLst>
  </p:cSld>
  <p:clrMapOvr>
    <a:masterClrMapping/>
  </p:clrMapOvr>
  <p:transition spd="med"/>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280578" name="Picture 2" descr="C:\Users\David\Desktop\PS4\SHARE\Screenshots\Wolfenstein® II_ The New Colossus™\Wolfenstein® II_ The New Colossus™_20171202092305.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Rectangle 3"/>
          <p:cNvSpPr/>
          <p:nvPr/>
        </p:nvSpPr>
        <p:spPr>
          <a:xfrm>
            <a:off x="6146800" y="4724400"/>
            <a:ext cx="2286000" cy="9906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5" name="Rectangle 4"/>
          <p:cNvSpPr/>
          <p:nvPr/>
        </p:nvSpPr>
        <p:spPr>
          <a:xfrm>
            <a:off x="6223000" y="3810000"/>
            <a:ext cx="1219200" cy="810476"/>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6" name="Rectangle 5"/>
          <p:cNvSpPr/>
          <p:nvPr/>
        </p:nvSpPr>
        <p:spPr>
          <a:xfrm>
            <a:off x="6527800" y="2895600"/>
            <a:ext cx="1219200" cy="810476"/>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pic>
        <p:nvPicPr>
          <p:cNvPr id="7" name="Picture 6">
            <a:extLst>
              <a:ext uri="{FF2B5EF4-FFF2-40B4-BE49-F238E27FC236}">
                <a16:creationId xmlns:a16="http://schemas.microsoft.com/office/drawing/2014/main" id="{BD3A2E1B-60F0-4F12-8CF4-C31EAECA5D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605249344"/>
      </p:ext>
    </p:extLst>
  </p:cSld>
  <p:clrMapOvr>
    <a:masterClrMapping/>
  </p:clrMapOvr>
  <p:transition spd="med"/>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279554" name="Picture 2" descr="C:\Users\David\Desktop\PS4\SHARE\Screenshots\Destiny 2\Destiny 2_20170909170048.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TextBox 3">
            <a:extLst>
              <a:ext uri="{FF2B5EF4-FFF2-40B4-BE49-F238E27FC236}">
                <a16:creationId xmlns:a16="http://schemas.microsoft.com/office/drawing/2014/main" id="{449B4E41-F0FC-4A59-8E86-A02C5D13EFB5}"/>
              </a:ext>
            </a:extLst>
          </p:cNvPr>
          <p:cNvSpPr txBox="1"/>
          <p:nvPr/>
        </p:nvSpPr>
        <p:spPr>
          <a:xfrm>
            <a:off x="13538200" y="8669932"/>
            <a:ext cx="3442358" cy="471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Destiny 2 – </a:t>
            </a:r>
            <a:r>
              <a:rPr lang="en-US" sz="2000" dirty="0">
                <a:solidFill>
                  <a:schemeClr val="bg1"/>
                </a:solidFill>
              </a:rPr>
              <a:t>Bungie</a:t>
            </a:r>
            <a:endParaRPr kumimoji="0" lang="en-US" sz="2000" b="0" u="none" strike="noStrike" cap="none" spc="0" normalizeH="0" baseline="0" dirty="0">
              <a:ln>
                <a:noFill/>
              </a:ln>
              <a:solidFill>
                <a:schemeClr val="bg1"/>
              </a:solidFill>
              <a:effectLst/>
              <a:uFillTx/>
              <a:latin typeface="+mj-lt"/>
              <a:ea typeface="+mj-ea"/>
              <a:cs typeface="+mj-cs"/>
              <a:sym typeface="Verdana"/>
            </a:endParaRPr>
          </a:p>
        </p:txBody>
      </p:sp>
      <p:sp>
        <p:nvSpPr>
          <p:cNvPr id="5" name="Rectangle 4">
            <a:extLst>
              <a:ext uri="{FF2B5EF4-FFF2-40B4-BE49-F238E27FC236}">
                <a16:creationId xmlns:a16="http://schemas.microsoft.com/office/drawing/2014/main" id="{18DBB12C-7A7F-4099-A620-F7522534681B}"/>
              </a:ext>
            </a:extLst>
          </p:cNvPr>
          <p:cNvSpPr/>
          <p:nvPr/>
        </p:nvSpPr>
        <p:spPr>
          <a:xfrm>
            <a:off x="5461000" y="5562600"/>
            <a:ext cx="2514600" cy="11430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cxnSp>
        <p:nvCxnSpPr>
          <p:cNvPr id="6" name="Straight Arrow Connector 5">
            <a:extLst>
              <a:ext uri="{FF2B5EF4-FFF2-40B4-BE49-F238E27FC236}">
                <a16:creationId xmlns:a16="http://schemas.microsoft.com/office/drawing/2014/main" id="{8076B2AA-F724-42F1-A1AD-5A7425FB5B20}"/>
              </a:ext>
            </a:extLst>
          </p:cNvPr>
          <p:cNvCxnSpPr>
            <a:cxnSpLocks/>
          </p:cNvCxnSpPr>
          <p:nvPr/>
        </p:nvCxnSpPr>
        <p:spPr>
          <a:xfrm flipV="1">
            <a:off x="6451600" y="4267233"/>
            <a:ext cx="533400" cy="1295367"/>
          </a:xfrm>
          <a:prstGeom prst="straightConnector1">
            <a:avLst/>
          </a:prstGeom>
          <a:noFill/>
          <a:ln w="5715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Tree>
  </p:cSld>
  <p:clrMapOvr>
    <a:masterClrMapping/>
  </p:clrMapOvr>
  <p:transition spd="med"/>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84322" name="Picture 2" descr="C:\Users\David\Desktop\raw_image\Album\2018\02\10\2018021022413300-8AEDFF741E2D23FBED39474178692DAF.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TextBox 3">
            <a:extLst>
              <a:ext uri="{FF2B5EF4-FFF2-40B4-BE49-F238E27FC236}">
                <a16:creationId xmlns:a16="http://schemas.microsoft.com/office/drawing/2014/main" id="{4A5A4F27-34B5-4746-8A4A-D2D673838C3E}"/>
              </a:ext>
            </a:extLst>
          </p:cNvPr>
          <p:cNvSpPr txBox="1"/>
          <p:nvPr/>
        </p:nvSpPr>
        <p:spPr>
          <a:xfrm>
            <a:off x="11633200" y="8669932"/>
            <a:ext cx="5347358" cy="471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Super Mario Odyssey– </a:t>
            </a:r>
            <a:r>
              <a:rPr lang="en-US" sz="2000" dirty="0">
                <a:solidFill>
                  <a:schemeClr val="bg1"/>
                </a:solidFill>
              </a:rPr>
              <a:t>Nintendo</a:t>
            </a:r>
            <a:endParaRPr kumimoji="0" lang="en-US" sz="2000" b="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184322" name="Picture 2" descr="C:\Users\David\Desktop\raw_image\Album\2018\02\10\2018021022413300-8AEDFF741E2D23FBED39474178692DAF.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cxnSp>
        <p:nvCxnSpPr>
          <p:cNvPr id="5" name="Straight Arrow Connector 4"/>
          <p:cNvCxnSpPr>
            <a:cxnSpLocks/>
          </p:cNvCxnSpPr>
          <p:nvPr/>
        </p:nvCxnSpPr>
        <p:spPr>
          <a:xfrm flipH="1" flipV="1">
            <a:off x="8128000" y="1295400"/>
            <a:ext cx="1083733" cy="22860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6" name="TextBox 5">
            <a:extLst>
              <a:ext uri="{FF2B5EF4-FFF2-40B4-BE49-F238E27FC236}">
                <a16:creationId xmlns:a16="http://schemas.microsoft.com/office/drawing/2014/main" id="{EB5865D9-542F-4B75-B534-D4578638D0E1}"/>
              </a:ext>
            </a:extLst>
          </p:cNvPr>
          <p:cNvSpPr txBox="1"/>
          <p:nvPr/>
        </p:nvSpPr>
        <p:spPr>
          <a:xfrm>
            <a:off x="11633200" y="8669932"/>
            <a:ext cx="5347358" cy="471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Super Mario Odyssey– </a:t>
            </a:r>
            <a:r>
              <a:rPr lang="en-US" sz="2000" dirty="0">
                <a:solidFill>
                  <a:schemeClr val="bg1"/>
                </a:solidFill>
              </a:rPr>
              <a:t>Nintendo</a:t>
            </a:r>
            <a:endParaRPr kumimoji="0" lang="en-US" sz="2000" b="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endParaRPr kumimoji="0" lang="en-US" sz="6400" b="1" i="0" u="none" strike="noStrike" kern="0" cap="none" spc="0" normalizeH="0" baseline="0" noProof="0" dirty="0">
              <a:ln>
                <a:noFill/>
              </a:ln>
              <a:solidFill>
                <a:srgbClr val="C00000"/>
              </a:solidFill>
              <a:effectLst/>
              <a:uLnTx/>
              <a:uFillTx/>
              <a:latin typeface="Arial"/>
              <a:ea typeface="Arial"/>
              <a:cs typeface="Arial"/>
              <a:sym typeface="Arial"/>
            </a:endParaRPr>
          </a:p>
        </p:txBody>
      </p:sp>
      <p:pic>
        <p:nvPicPr>
          <p:cNvPr id="282626" name="Picture 2" descr="C:\Users\David\Desktop\PS4\SHARE\Screenshots\The Last of Us™ Remastered\The Last of Us™ Remastered_20180209083540.jpg"/>
          <p:cNvPicPr>
            <a:picLocks noChangeAspect="1" noChangeArrowheads="1"/>
          </p:cNvPicPr>
          <p:nvPr/>
        </p:nvPicPr>
        <p:blipFill>
          <a:blip r:embed="rId3" cstate="print"/>
          <a:srcRect/>
          <a:stretch>
            <a:fillRect/>
          </a:stretch>
        </p:blipFill>
        <p:spPr bwMode="auto">
          <a:xfrm>
            <a:off x="0" y="0"/>
            <a:ext cx="16256001" cy="9144000"/>
          </a:xfrm>
          <a:prstGeom prst="rect">
            <a:avLst/>
          </a:prstGeom>
          <a:noFill/>
        </p:spPr>
      </p:pic>
      <p:sp>
        <p:nvSpPr>
          <p:cNvPr id="4" name="Rectangle 3"/>
          <p:cNvSpPr/>
          <p:nvPr/>
        </p:nvSpPr>
        <p:spPr>
          <a:xfrm>
            <a:off x="7899400" y="4495800"/>
            <a:ext cx="1752600" cy="18288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cxnSp>
        <p:nvCxnSpPr>
          <p:cNvPr id="6" name="Straight Arrow Connector 5"/>
          <p:cNvCxnSpPr>
            <a:cxnSpLocks/>
          </p:cNvCxnSpPr>
          <p:nvPr/>
        </p:nvCxnSpPr>
        <p:spPr>
          <a:xfrm flipV="1">
            <a:off x="5842000" y="3429000"/>
            <a:ext cx="1600200" cy="2057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8" name="TextBox 7">
            <a:extLst>
              <a:ext uri="{FF2B5EF4-FFF2-40B4-BE49-F238E27FC236}">
                <a16:creationId xmlns:a16="http://schemas.microsoft.com/office/drawing/2014/main" id="{6A3AD346-9616-40CF-9423-07C563B4EEF3}"/>
              </a:ext>
            </a:extLst>
          </p:cNvPr>
          <p:cNvSpPr txBox="1"/>
          <p:nvPr/>
        </p:nvSpPr>
        <p:spPr>
          <a:xfrm>
            <a:off x="12090400" y="8326847"/>
            <a:ext cx="4165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Jacob Minkoff</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5" name="Picture 4">
            <a:extLst>
              <a:ext uri="{FF2B5EF4-FFF2-40B4-BE49-F238E27FC236}">
                <a16:creationId xmlns:a16="http://schemas.microsoft.com/office/drawing/2014/main" id="{9BEED747-F691-42A9-AA51-ACACE1F1FD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3600" y="-3429000"/>
            <a:ext cx="29152850" cy="14460345"/>
          </a:xfrm>
          <a:prstGeom prst="rect">
            <a:avLst/>
          </a:prstGeom>
        </p:spPr>
      </p:pic>
    </p:spTree>
  </p:cSld>
  <p:clrMapOvr>
    <a:masterClrMapping/>
  </p:clrMapOvr>
  <p:transition spd="med"/>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Breadcrumbs</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3" name="TextBox 2"/>
          <p:cNvSpPr txBox="1"/>
          <p:nvPr/>
        </p:nvSpPr>
        <p:spPr>
          <a:xfrm>
            <a:off x="5156200" y="4267200"/>
            <a:ext cx="4699000" cy="1395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4000" dirty="0">
                <a:solidFill>
                  <a:srgbClr val="FF0000"/>
                </a:solidFill>
              </a:rPr>
              <a:t>BLOCKMESH EXAMPLE</a:t>
            </a:r>
          </a:p>
        </p:txBody>
      </p:sp>
      <p:pic>
        <p:nvPicPr>
          <p:cNvPr id="284674" name="Picture 2"/>
          <p:cNvPicPr>
            <a:picLocks noChangeAspect="1" noChangeArrowheads="1"/>
          </p:cNvPicPr>
          <p:nvPr/>
        </p:nvPicPr>
        <p:blipFill>
          <a:blip r:embed="rId3" cstate="print"/>
          <a:srcRect/>
          <a:stretch>
            <a:fillRect/>
          </a:stretch>
        </p:blipFill>
        <p:spPr bwMode="auto">
          <a:xfrm>
            <a:off x="0" y="0"/>
            <a:ext cx="17419992" cy="9144000"/>
          </a:xfrm>
          <a:prstGeom prst="rect">
            <a:avLst/>
          </a:prstGeom>
          <a:noFill/>
          <a:ln w="9525">
            <a:noFill/>
            <a:miter lim="800000"/>
            <a:headEnd/>
            <a:tailEnd/>
          </a:ln>
        </p:spPr>
      </p:pic>
      <p:pic>
        <p:nvPicPr>
          <p:cNvPr id="5" name="Picture 4">
            <a:extLst>
              <a:ext uri="{FF2B5EF4-FFF2-40B4-BE49-F238E27FC236}">
                <a16:creationId xmlns:a16="http://schemas.microsoft.com/office/drawing/2014/main" id="{0A0EFA79-1266-4C23-95FA-59580ECC50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83600" y="-3429000"/>
            <a:ext cx="29152850" cy="14460345"/>
          </a:xfrm>
          <a:prstGeom prst="rect">
            <a:avLst/>
          </a:prstGeom>
        </p:spPr>
      </p:pic>
    </p:spTree>
  </p:cSld>
  <p:clrMapOvr>
    <a:masterClrMapping/>
  </p:clrMapOvr>
  <p:transition spd="med"/>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1007452998"/>
      </p:ext>
    </p:extLst>
  </p:cSld>
  <p:clrMapOvr>
    <a:masterClrMapping/>
  </p:clrMapOvr>
  <p:transition spd="med"/>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Textures</a:t>
            </a:r>
          </a:p>
        </p:txBody>
      </p:sp>
      <p:sp>
        <p:nvSpPr>
          <p:cNvPr id="3" name="TextBox 2"/>
          <p:cNvSpPr txBox="1"/>
          <p:nvPr/>
        </p:nvSpPr>
        <p:spPr>
          <a:xfrm>
            <a:off x="889000" y="1752600"/>
            <a:ext cx="10744200" cy="468846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Just p</a:t>
            </a:r>
            <a:r>
              <a:rPr kumimoji="0" lang="en-US" sz="4200" b="0" i="0" u="none" strike="noStrike" cap="none" spc="0" normalizeH="0" baseline="0" dirty="0">
                <a:ln>
                  <a:noFill/>
                </a:ln>
                <a:solidFill>
                  <a:schemeClr val="bg1"/>
                </a:solidFill>
                <a:effectLst/>
                <a:uFillTx/>
                <a:latin typeface="+mj-lt"/>
                <a:ea typeface="+mj-ea"/>
                <a:cs typeface="+mj-cs"/>
                <a:sym typeface="Verdana"/>
              </a:rPr>
              <a:t>oint the way to go!</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kumimoji="0" lang="en-US" sz="4200" b="0" i="0" u="none" strike="noStrike" cap="none" spc="0" normalizeH="0" baseline="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Examples:</a:t>
            </a:r>
          </a:p>
          <a:p>
            <a:pPr lvl="1" indent="0"/>
            <a:r>
              <a:rPr kumimoji="0" lang="en-US" b="0" i="0" u="none" strike="noStrike" cap="none" spc="0" normalizeH="0" baseline="0" dirty="0">
                <a:ln>
                  <a:noFill/>
                </a:ln>
                <a:solidFill>
                  <a:schemeClr val="bg1"/>
                </a:solidFill>
                <a:effectLst/>
                <a:uFillTx/>
                <a:latin typeface="+mj-lt"/>
                <a:ea typeface="+mj-ea"/>
                <a:cs typeface="+mj-cs"/>
                <a:sym typeface="Verdana"/>
              </a:rPr>
              <a:t>	- Arrows pointing the way.</a:t>
            </a:r>
          </a:p>
          <a:p>
            <a:pPr lvl="1" indent="0"/>
            <a:r>
              <a:rPr lang="en-US" dirty="0">
                <a:solidFill>
                  <a:schemeClr val="bg1"/>
                </a:solidFill>
              </a:rPr>
              <a:t>	- Scrapes on the ground/walls</a:t>
            </a:r>
            <a:endParaRPr kumimoji="0" lang="en-US" sz="4200" b="0" i="0" u="none" strike="noStrike" cap="none" spc="0" normalizeH="0" baseline="0" dirty="0">
              <a:ln>
                <a:noFill/>
              </a:ln>
              <a:solidFill>
                <a:schemeClr val="bg1"/>
              </a:solidFill>
              <a:effectLst/>
              <a:uFillTx/>
              <a:latin typeface="+mj-lt"/>
              <a:ea typeface="+mj-ea"/>
              <a:cs typeface="+mj-cs"/>
              <a:sym typeface="Verdana"/>
            </a:endParaRPr>
          </a:p>
          <a:p>
            <a:pPr marR="0" algn="l" defTabSz="1625600" rtl="0" fontAlgn="auto" latinLnBrk="0" hangingPunct="0">
              <a:lnSpc>
                <a:spcPct val="100000"/>
              </a:lnSpc>
              <a:spcBef>
                <a:spcPts val="0"/>
              </a:spcBef>
              <a:spcAft>
                <a:spcPts val="0"/>
              </a:spcAft>
              <a:buClrTx/>
              <a:buSzTx/>
              <a:tabLst/>
            </a:pPr>
            <a:r>
              <a:rPr lang="en-US" dirty="0">
                <a:solidFill>
                  <a:schemeClr val="bg1"/>
                </a:solidFill>
              </a:rPr>
              <a:t>	- Signs,</a:t>
            </a:r>
          </a:p>
          <a:p>
            <a:pPr marR="0" algn="l" defTabSz="1625600" rtl="0" fontAlgn="auto" latinLnBrk="0" hangingPunct="0">
              <a:lnSpc>
                <a:spcPct val="100000"/>
              </a:lnSpc>
              <a:spcBef>
                <a:spcPts val="0"/>
              </a:spcBef>
              <a:spcAft>
                <a:spcPts val="0"/>
              </a:spcAft>
              <a:buClrTx/>
              <a:buSzTx/>
              <a:tabLst/>
            </a:pPr>
            <a:r>
              <a:rPr lang="en-US" dirty="0">
                <a:solidFill>
                  <a:schemeClr val="bg1"/>
                </a:solidFill>
              </a:rPr>
              <a:t>	- etc.</a:t>
            </a:r>
          </a:p>
        </p:txBody>
      </p:sp>
    </p:spTree>
  </p:cSld>
  <p:clrMapOvr>
    <a:masterClrMapping/>
  </p:clrMapOvr>
  <p:transition spd="med"/>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Textures</a:t>
            </a:r>
          </a:p>
        </p:txBody>
      </p:sp>
      <p:pic>
        <p:nvPicPr>
          <p:cNvPr id="191490" name="Picture 2" descr="C:\Users\David\Desktop\PS4\SHARE\Screenshots\Uncharted_ The Lost Legacy™\Uncharted_ The Lost Legacy™_20180208080845.jpg"/>
          <p:cNvPicPr>
            <a:picLocks noChangeAspect="1" noChangeArrowheads="1"/>
          </p:cNvPicPr>
          <p:nvPr/>
        </p:nvPicPr>
        <p:blipFill>
          <a:blip r:embed="rId3" cstate="print"/>
          <a:srcRect/>
          <a:stretch>
            <a:fillRect/>
          </a:stretch>
        </p:blipFill>
        <p:spPr bwMode="auto">
          <a:xfrm>
            <a:off x="0" y="-1"/>
            <a:ext cx="16256000" cy="9144001"/>
          </a:xfrm>
          <a:prstGeom prst="rect">
            <a:avLst/>
          </a:prstGeom>
          <a:noFill/>
        </p:spPr>
      </p:pic>
      <p:sp>
        <p:nvSpPr>
          <p:cNvPr id="5" name="TextBox 4">
            <a:extLst>
              <a:ext uri="{FF2B5EF4-FFF2-40B4-BE49-F238E27FC236}">
                <a16:creationId xmlns:a16="http://schemas.microsoft.com/office/drawing/2014/main" id="{B8B8BE37-FFBB-4D68-B0A2-69E3CAE68E82}"/>
              </a:ext>
            </a:extLst>
          </p:cNvPr>
          <p:cNvSpPr txBox="1"/>
          <p:nvPr/>
        </p:nvSpPr>
        <p:spPr>
          <a:xfrm>
            <a:off x="10033000" y="8332206"/>
            <a:ext cx="6871358" cy="779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The Lost Legacy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Textures</a:t>
            </a:r>
          </a:p>
        </p:txBody>
      </p:sp>
      <p:pic>
        <p:nvPicPr>
          <p:cNvPr id="191490" name="Picture 2" descr="C:\Users\David\Desktop\PS4\SHARE\Screenshots\Uncharted_ The Lost Legacy™\Uncharted_ The Lost Legacy™_20180208080845.jpg"/>
          <p:cNvPicPr>
            <a:picLocks noChangeAspect="1" noChangeArrowheads="1"/>
          </p:cNvPicPr>
          <p:nvPr/>
        </p:nvPicPr>
        <p:blipFill>
          <a:blip r:embed="rId3" cstate="print"/>
          <a:srcRect/>
          <a:stretch>
            <a:fillRect/>
          </a:stretch>
        </p:blipFill>
        <p:spPr bwMode="auto">
          <a:xfrm>
            <a:off x="0" y="-1"/>
            <a:ext cx="16256000" cy="9144001"/>
          </a:xfrm>
          <a:prstGeom prst="rect">
            <a:avLst/>
          </a:prstGeom>
          <a:noFill/>
        </p:spPr>
      </p:pic>
      <p:cxnSp>
        <p:nvCxnSpPr>
          <p:cNvPr id="5" name="Straight Arrow Connector 4"/>
          <p:cNvCxnSpPr>
            <a:cxnSpLocks/>
          </p:cNvCxnSpPr>
          <p:nvPr/>
        </p:nvCxnSpPr>
        <p:spPr>
          <a:xfrm flipV="1">
            <a:off x="9423400" y="1219200"/>
            <a:ext cx="2209800" cy="914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7" name="Rectangle 6"/>
          <p:cNvSpPr/>
          <p:nvPr/>
        </p:nvSpPr>
        <p:spPr>
          <a:xfrm>
            <a:off x="5918200" y="1676400"/>
            <a:ext cx="3429000" cy="24384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8" name="TextBox 7">
            <a:extLst>
              <a:ext uri="{FF2B5EF4-FFF2-40B4-BE49-F238E27FC236}">
                <a16:creationId xmlns:a16="http://schemas.microsoft.com/office/drawing/2014/main" id="{8E5060AA-FC66-4F63-84DD-54EEBCEBBC08}"/>
              </a:ext>
            </a:extLst>
          </p:cNvPr>
          <p:cNvSpPr txBox="1"/>
          <p:nvPr/>
        </p:nvSpPr>
        <p:spPr>
          <a:xfrm>
            <a:off x="10033000" y="8332206"/>
            <a:ext cx="6871358" cy="779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The Lost Legacy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Textures</a:t>
            </a:r>
          </a:p>
        </p:txBody>
      </p:sp>
      <p:pic>
        <p:nvPicPr>
          <p:cNvPr id="193538" name="Picture 2" descr="C:\Users\David\Desktop\PS4\SHARE\Screenshots\Uncharted 4_ A Thief’s End™\Uncharted 4_ A Thief’s End™_20180209081346.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TextBox 3">
            <a:extLst>
              <a:ext uri="{FF2B5EF4-FFF2-40B4-BE49-F238E27FC236}">
                <a16:creationId xmlns:a16="http://schemas.microsoft.com/office/drawing/2014/main" id="{A52CD2AF-16D9-44D5-8252-B226E6A14432}"/>
              </a:ext>
            </a:extLst>
          </p:cNvPr>
          <p:cNvSpPr txBox="1"/>
          <p:nvPr/>
        </p:nvSpPr>
        <p:spPr>
          <a:xfrm>
            <a:off x="10185400" y="8364301"/>
            <a:ext cx="6871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4: A Thief’s End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James Cooper</a:t>
            </a:r>
          </a:p>
        </p:txBody>
      </p:sp>
    </p:spTree>
  </p:cSld>
  <p:clrMapOvr>
    <a:masterClrMapping/>
  </p:clrMapOvr>
  <p:transition spd="med"/>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Textures</a:t>
            </a:r>
          </a:p>
        </p:txBody>
      </p:sp>
      <p:pic>
        <p:nvPicPr>
          <p:cNvPr id="193538" name="Picture 2" descr="C:\Users\David\Desktop\PS4\SHARE\Screenshots\Uncharted 4_ A Thief’s End™\Uncharted 4_ A Thief’s End™_20180209081346.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4" name="Rectangle 3"/>
          <p:cNvSpPr/>
          <p:nvPr/>
        </p:nvSpPr>
        <p:spPr>
          <a:xfrm>
            <a:off x="6375400" y="1905000"/>
            <a:ext cx="3429000" cy="24384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6" name="TextBox 5">
            <a:extLst>
              <a:ext uri="{FF2B5EF4-FFF2-40B4-BE49-F238E27FC236}">
                <a16:creationId xmlns:a16="http://schemas.microsoft.com/office/drawing/2014/main" id="{A2CBE4DB-74D6-41F4-8D54-A7CE39887D7A}"/>
              </a:ext>
            </a:extLst>
          </p:cNvPr>
          <p:cNvSpPr txBox="1"/>
          <p:nvPr/>
        </p:nvSpPr>
        <p:spPr>
          <a:xfrm>
            <a:off x="10185400" y="8364301"/>
            <a:ext cx="6871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4: A Thief’s End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James Cooper</a:t>
            </a:r>
          </a:p>
        </p:txBody>
      </p:sp>
    </p:spTree>
  </p:cSld>
  <p:clrMapOvr>
    <a:masterClrMapping/>
  </p:clrMapOvr>
  <p:transition spd="med"/>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Textures</a:t>
            </a:r>
          </a:p>
        </p:txBody>
      </p:sp>
      <p:pic>
        <p:nvPicPr>
          <p:cNvPr id="195586" name="Picture 2" descr="C:\Users\David\Desktop\PS4\SHARE\Screenshots\The Last of Us™ Remastered\The Last of Us™ Remastered_20180209075733.jpg"/>
          <p:cNvPicPr>
            <a:picLocks noChangeAspect="1" noChangeArrowheads="1"/>
          </p:cNvPicPr>
          <p:nvPr/>
        </p:nvPicPr>
        <p:blipFill>
          <a:blip r:embed="rId3" cstate="print"/>
          <a:srcRect/>
          <a:stretch>
            <a:fillRect/>
          </a:stretch>
        </p:blipFill>
        <p:spPr bwMode="auto">
          <a:xfrm>
            <a:off x="0" y="0"/>
            <a:ext cx="16256000" cy="9144000"/>
          </a:xfrm>
          <a:prstGeom prst="rect">
            <a:avLst/>
          </a:prstGeom>
          <a:noFill/>
        </p:spPr>
      </p:pic>
      <p:sp>
        <p:nvSpPr>
          <p:cNvPr id="5" name="TextBox 4">
            <a:extLst>
              <a:ext uri="{FF2B5EF4-FFF2-40B4-BE49-F238E27FC236}">
                <a16:creationId xmlns:a16="http://schemas.microsoft.com/office/drawing/2014/main" id="{CE248A0F-CCAB-4A15-8F4C-4A899C349986}"/>
              </a:ext>
            </a:extLst>
          </p:cNvPr>
          <p:cNvSpPr txBox="1"/>
          <p:nvPr/>
        </p:nvSpPr>
        <p:spPr>
          <a:xfrm>
            <a:off x="12090400" y="8326847"/>
            <a:ext cx="4165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The Last of Us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Peter Field</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Textures</a:t>
            </a:r>
          </a:p>
        </p:txBody>
      </p:sp>
      <p:pic>
        <p:nvPicPr>
          <p:cNvPr id="196610" name="Picture 2" descr="C:\Users\David\Desktop\PS4\SHARE\Screenshots\The Last of Us™ Remastered\The Last of Us™ Remastered_20180209075824.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pic>
        <p:nvPicPr>
          <p:cNvPr id="4" name="Picture 3">
            <a:extLst>
              <a:ext uri="{FF2B5EF4-FFF2-40B4-BE49-F238E27FC236}">
                <a16:creationId xmlns:a16="http://schemas.microsoft.com/office/drawing/2014/main" id="{86A66201-CE79-4315-997B-7E0296038A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2938024193"/>
      </p:ext>
    </p:extLst>
  </p:cSld>
  <p:clrMapOvr>
    <a:masterClrMapping/>
  </p:clrMapOvr>
  <p:transition spd="med"/>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Blockmesh textures!</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TextBox 3"/>
          <p:cNvSpPr txBox="1"/>
          <p:nvPr/>
        </p:nvSpPr>
        <p:spPr>
          <a:xfrm rot="20759688">
            <a:off x="5001626" y="3554039"/>
            <a:ext cx="6879808"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BLOCKMESH OF ARROWS,</a:t>
            </a:r>
            <a:r>
              <a:rPr kumimoji="0" lang="en-US" sz="4200" b="0" i="0" u="none" strike="noStrike" cap="none" spc="0" normalizeH="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 ETC.</a:t>
            </a:r>
            <a:endParaRPr lang="en-US" dirty="0">
              <a:solidFill>
                <a:srgbClr val="FF0000"/>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3711985D-42E4-49DD-8C0C-51633FDD2E2A}"/>
              </a:ext>
            </a:extLst>
          </p:cNvPr>
          <p:cNvPicPr>
            <a:picLocks noChangeAspect="1"/>
          </p:cNvPicPr>
          <p:nvPr/>
        </p:nvPicPr>
        <p:blipFill>
          <a:blip r:embed="rId3"/>
          <a:stretch>
            <a:fillRect/>
          </a:stretch>
        </p:blipFill>
        <p:spPr>
          <a:xfrm>
            <a:off x="0" y="0"/>
            <a:ext cx="16681824" cy="9144000"/>
          </a:xfrm>
          <a:prstGeom prst="rect">
            <a:avLst/>
          </a:prstGeom>
        </p:spPr>
      </p:pic>
    </p:spTree>
    <p:extLst>
      <p:ext uri="{BB962C8B-B14F-4D97-AF65-F5344CB8AC3E}">
        <p14:creationId xmlns:p14="http://schemas.microsoft.com/office/powerpoint/2010/main" val="1588199300"/>
      </p:ext>
    </p:extLst>
  </p:cSld>
  <p:clrMapOvr>
    <a:masterClrMapping/>
  </p:clrMapOvr>
  <p:transition spd="med"/>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Blockmesh textures!</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TextBox 3"/>
          <p:cNvSpPr txBox="1"/>
          <p:nvPr/>
        </p:nvSpPr>
        <p:spPr>
          <a:xfrm rot="20759688">
            <a:off x="5001626" y="3554039"/>
            <a:ext cx="6879808"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BLOCKMESH OF ARROWS,</a:t>
            </a:r>
            <a:r>
              <a:rPr kumimoji="0" lang="en-US" sz="4200" b="0" i="0" u="none" strike="noStrike" cap="none" spc="0" normalizeH="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 ETC.</a:t>
            </a:r>
            <a:endParaRPr lang="en-US" dirty="0">
              <a:solidFill>
                <a:srgbClr val="FF0000"/>
              </a:solidFill>
              <a:effectLst>
                <a:outerShdw blurRad="38100" dist="38100" dir="2700000" algn="tl">
                  <a:srgbClr val="000000">
                    <a:alpha val="43137"/>
                  </a:srgbClr>
                </a:outerShdw>
              </a:effectLst>
            </a:endParaRPr>
          </a:p>
        </p:txBody>
      </p:sp>
      <p:pic>
        <p:nvPicPr>
          <p:cNvPr id="285698" name="Picture 2"/>
          <p:cNvPicPr>
            <a:picLocks noChangeAspect="1" noChangeArrowheads="1"/>
          </p:cNvPicPr>
          <p:nvPr/>
        </p:nvPicPr>
        <p:blipFill>
          <a:blip r:embed="rId3" cstate="print"/>
          <a:srcRect/>
          <a:stretch>
            <a:fillRect/>
          </a:stretch>
        </p:blipFill>
        <p:spPr bwMode="auto">
          <a:xfrm>
            <a:off x="0" y="0"/>
            <a:ext cx="17359370" cy="9144000"/>
          </a:xfrm>
          <a:prstGeom prst="rect">
            <a:avLst/>
          </a:prstGeom>
          <a:noFill/>
          <a:ln w="9525">
            <a:noFill/>
            <a:miter lim="800000"/>
            <a:headEnd/>
            <a:tailEnd/>
          </a:ln>
        </p:spPr>
      </p:pic>
    </p:spTree>
  </p:cSld>
  <p:clrMapOvr>
    <a:masterClrMapping/>
  </p:clrMapOvr>
  <p:transition spd="med"/>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Blockmesh textures!</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TextBox 3"/>
          <p:cNvSpPr txBox="1"/>
          <p:nvPr/>
        </p:nvSpPr>
        <p:spPr>
          <a:xfrm rot="20759688">
            <a:off x="5001626" y="3554039"/>
            <a:ext cx="6879808"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BLOCKMESH OF ARROWS,</a:t>
            </a:r>
            <a:r>
              <a:rPr kumimoji="0" lang="en-US" sz="4200" b="0" i="0" u="none" strike="noStrike" cap="none" spc="0" normalizeH="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 ETC.</a:t>
            </a:r>
            <a:endParaRPr lang="en-US" dirty="0">
              <a:solidFill>
                <a:srgbClr val="FF0000"/>
              </a:solidFill>
              <a:effectLst>
                <a:outerShdw blurRad="38100" dist="38100" dir="2700000" algn="tl">
                  <a:srgbClr val="000000">
                    <a:alpha val="43137"/>
                  </a:srgbClr>
                </a:outerShdw>
              </a:effectLst>
            </a:endParaRPr>
          </a:p>
        </p:txBody>
      </p:sp>
      <p:pic>
        <p:nvPicPr>
          <p:cNvPr id="288770" name="Picture 2"/>
          <p:cNvPicPr>
            <a:picLocks noChangeAspect="1" noChangeArrowheads="1"/>
          </p:cNvPicPr>
          <p:nvPr/>
        </p:nvPicPr>
        <p:blipFill>
          <a:blip r:embed="rId3" cstate="print"/>
          <a:srcRect/>
          <a:stretch>
            <a:fillRect/>
          </a:stretch>
        </p:blipFill>
        <p:spPr bwMode="auto">
          <a:xfrm>
            <a:off x="0" y="0"/>
            <a:ext cx="17348200" cy="9144560"/>
          </a:xfrm>
          <a:prstGeom prst="rect">
            <a:avLst/>
          </a:prstGeom>
          <a:noFill/>
          <a:ln w="9525">
            <a:noFill/>
            <a:miter lim="800000"/>
            <a:headEnd/>
            <a:tailEnd/>
          </a:ln>
        </p:spPr>
      </p:pic>
    </p:spTree>
  </p:cSld>
  <p:clrMapOvr>
    <a:masterClrMapping/>
  </p:clrMapOvr>
  <p:transition spd="med"/>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Blockmesh textures!</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TextBox 3"/>
          <p:cNvSpPr txBox="1"/>
          <p:nvPr/>
        </p:nvSpPr>
        <p:spPr>
          <a:xfrm rot="20759688">
            <a:off x="5001626" y="3554039"/>
            <a:ext cx="6879808"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BLOCKMESH OF ARROWS,</a:t>
            </a:r>
            <a:r>
              <a:rPr kumimoji="0" lang="en-US" sz="4200" b="0" i="0" u="none" strike="noStrike" cap="none" spc="0" normalizeH="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 ETC.</a:t>
            </a:r>
            <a:endParaRPr lang="en-US" dirty="0">
              <a:solidFill>
                <a:srgbClr val="FF0000"/>
              </a:solidFill>
              <a:effectLst>
                <a:outerShdw blurRad="38100" dist="38100" dir="2700000" algn="tl">
                  <a:srgbClr val="000000">
                    <a:alpha val="43137"/>
                  </a:srgbClr>
                </a:outerShdw>
              </a:effectLst>
            </a:endParaRPr>
          </a:p>
        </p:txBody>
      </p:sp>
      <p:pic>
        <p:nvPicPr>
          <p:cNvPr id="286722" name="Picture 2"/>
          <p:cNvPicPr>
            <a:picLocks noChangeAspect="1" noChangeArrowheads="1"/>
          </p:cNvPicPr>
          <p:nvPr/>
        </p:nvPicPr>
        <p:blipFill>
          <a:blip r:embed="rId3" cstate="print"/>
          <a:srcRect/>
          <a:stretch>
            <a:fillRect/>
          </a:stretch>
        </p:blipFill>
        <p:spPr bwMode="auto">
          <a:xfrm>
            <a:off x="0" y="-838200"/>
            <a:ext cx="16561750" cy="10972800"/>
          </a:xfrm>
          <a:prstGeom prst="rect">
            <a:avLst/>
          </a:prstGeom>
          <a:noFill/>
          <a:ln w="9525">
            <a:noFill/>
            <a:miter lim="800000"/>
            <a:headEnd/>
            <a:tailEnd/>
          </a:ln>
        </p:spPr>
      </p:pic>
    </p:spTree>
  </p:cSld>
  <p:clrMapOvr>
    <a:masterClrMapping/>
  </p:clrMapOvr>
  <p:transition spd="med"/>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Blockmesh textures!</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TextBox 3"/>
          <p:cNvSpPr txBox="1"/>
          <p:nvPr/>
        </p:nvSpPr>
        <p:spPr>
          <a:xfrm rot="20759688">
            <a:off x="5001626" y="3554039"/>
            <a:ext cx="6879808" cy="14568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kumimoji="0" lang="en-US" sz="4200" b="0" i="0" u="none" strike="noStrike" cap="none" spc="0" normalizeH="0" baseline="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BLOCKMESH OF ARROWS,</a:t>
            </a:r>
            <a:r>
              <a:rPr kumimoji="0" lang="en-US" sz="4200" b="0" i="0" u="none" strike="noStrike" cap="none" spc="0" normalizeH="0" dirty="0">
                <a:ln>
                  <a:noFill/>
                </a:ln>
                <a:solidFill>
                  <a:srgbClr val="FF0000"/>
                </a:solidFill>
                <a:effectLst>
                  <a:outerShdw blurRad="38100" dist="38100" dir="2700000" algn="tl">
                    <a:srgbClr val="000000">
                      <a:alpha val="43137"/>
                    </a:srgbClr>
                  </a:outerShdw>
                </a:effectLst>
                <a:uFillTx/>
                <a:latin typeface="+mj-lt"/>
                <a:ea typeface="+mj-ea"/>
                <a:cs typeface="+mj-cs"/>
                <a:sym typeface="Verdana"/>
              </a:rPr>
              <a:t> ETC.</a:t>
            </a:r>
            <a:endParaRPr lang="en-US" dirty="0">
              <a:solidFill>
                <a:srgbClr val="FF0000"/>
              </a:solidFill>
              <a:effectLst>
                <a:outerShdw blurRad="38100" dist="38100" dir="2700000" algn="tl">
                  <a:srgbClr val="000000">
                    <a:alpha val="43137"/>
                  </a:srgbClr>
                </a:outerShdw>
              </a:effectLst>
            </a:endParaRPr>
          </a:p>
        </p:txBody>
      </p:sp>
      <p:pic>
        <p:nvPicPr>
          <p:cNvPr id="287746" name="Picture 2"/>
          <p:cNvPicPr>
            <a:picLocks noChangeAspect="1" noChangeArrowheads="1"/>
          </p:cNvPicPr>
          <p:nvPr/>
        </p:nvPicPr>
        <p:blipFill>
          <a:blip r:embed="rId3" cstate="print"/>
          <a:srcRect/>
          <a:stretch>
            <a:fillRect/>
          </a:stretch>
        </p:blipFill>
        <p:spPr bwMode="auto">
          <a:xfrm>
            <a:off x="0" y="-609600"/>
            <a:ext cx="16256000" cy="10314220"/>
          </a:xfrm>
          <a:prstGeom prst="rect">
            <a:avLst/>
          </a:prstGeom>
          <a:noFill/>
          <a:ln w="9525">
            <a:noFill/>
            <a:miter lim="800000"/>
            <a:headEnd/>
            <a:tailEnd/>
          </a:ln>
        </p:spPr>
      </p:pic>
    </p:spTree>
  </p:cSld>
  <p:clrMapOvr>
    <a:masterClrMapping/>
  </p:clrMapOvr>
  <p:transition spd="med"/>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04800"/>
            <a:ext cx="9573773"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Movement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Light &amp; God Rays</a:t>
            </a:r>
          </a:p>
        </p:txBody>
      </p:sp>
    </p:spTree>
    <p:extLst>
      <p:ext uri="{BB962C8B-B14F-4D97-AF65-F5344CB8AC3E}">
        <p14:creationId xmlns:p14="http://schemas.microsoft.com/office/powerpoint/2010/main" val="3435812985"/>
      </p:ext>
    </p:extLst>
  </p:cSld>
  <p:clrMapOvr>
    <a:masterClrMapping/>
  </p:clrMapOvr>
  <p:transition spd="med"/>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Movement</a:t>
            </a:r>
          </a:p>
        </p:txBody>
      </p:sp>
      <p:sp>
        <p:nvSpPr>
          <p:cNvPr id="3" name="TextBox 2"/>
          <p:cNvSpPr txBox="1"/>
          <p:nvPr/>
        </p:nvSpPr>
        <p:spPr>
          <a:xfrm>
            <a:off x="889000" y="1600201"/>
            <a:ext cx="15087599" cy="76431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3900" dirty="0">
                <a:solidFill>
                  <a:schemeClr val="bg1"/>
                </a:solidFill>
              </a:rPr>
              <a:t>Use movement to grab the eye.</a:t>
            </a:r>
          </a:p>
        </p:txBody>
      </p:sp>
    </p:spTree>
    <p:extLst>
      <p:ext uri="{BB962C8B-B14F-4D97-AF65-F5344CB8AC3E}">
        <p14:creationId xmlns:p14="http://schemas.microsoft.com/office/powerpoint/2010/main" val="145561876"/>
      </p:ext>
    </p:extLst>
  </p:cSld>
  <p:clrMapOvr>
    <a:masterClrMapping/>
  </p:clrMapOvr>
  <p:transition spd="med"/>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Movement</a:t>
            </a:r>
          </a:p>
        </p:txBody>
      </p:sp>
      <p:sp>
        <p:nvSpPr>
          <p:cNvPr id="3" name="TextBox 2"/>
          <p:cNvSpPr txBox="1"/>
          <p:nvPr/>
        </p:nvSpPr>
        <p:spPr>
          <a:xfrm>
            <a:off x="889000" y="1600201"/>
            <a:ext cx="15087599" cy="496546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3900" dirty="0">
                <a:solidFill>
                  <a:schemeClr val="bg1"/>
                </a:solidFill>
              </a:rPr>
              <a:t>Use movement to grab the eye.</a:t>
            </a:r>
            <a:br>
              <a:rPr lang="en-US" sz="3900" dirty="0">
                <a:solidFill>
                  <a:schemeClr val="bg1"/>
                </a:solidFill>
              </a:rPr>
            </a:br>
            <a:endParaRPr lang="en-US" sz="3900" dirty="0">
              <a:solidFill>
                <a:schemeClr val="bg1"/>
              </a:solidFill>
            </a:endParaRPr>
          </a:p>
          <a:p>
            <a:pPr marL="571500" indent="-571500">
              <a:buFont typeface="Arial" panose="020B0604020202020204" pitchFamily="34" charset="0"/>
              <a:buChar char="•"/>
            </a:pPr>
            <a:r>
              <a:rPr lang="en-US" sz="3900" dirty="0">
                <a:solidFill>
                  <a:schemeClr val="bg1"/>
                </a:solidFill>
              </a:rPr>
              <a:t>Examples:</a:t>
            </a:r>
          </a:p>
          <a:p>
            <a:pPr lvl="5"/>
            <a:r>
              <a:rPr lang="en-US" sz="3900" dirty="0">
                <a:solidFill>
                  <a:schemeClr val="bg1"/>
                </a:solidFill>
              </a:rPr>
              <a:t>	- Big scripted moments.</a:t>
            </a:r>
            <a:br>
              <a:rPr lang="en-US" sz="3900" dirty="0">
                <a:solidFill>
                  <a:schemeClr val="bg1"/>
                </a:solidFill>
              </a:rPr>
            </a:br>
            <a:r>
              <a:rPr lang="en-US" sz="3900" dirty="0">
                <a:solidFill>
                  <a:schemeClr val="bg1"/>
                </a:solidFill>
              </a:rPr>
              <a:t>	- Birds</a:t>
            </a:r>
          </a:p>
          <a:p>
            <a:pPr lvl="5"/>
            <a:r>
              <a:rPr lang="en-US" sz="3900" dirty="0">
                <a:solidFill>
                  <a:schemeClr val="bg1"/>
                </a:solidFill>
              </a:rPr>
              <a:t>	- Spark FX</a:t>
            </a:r>
          </a:p>
          <a:p>
            <a:pPr lvl="5"/>
            <a:r>
              <a:rPr lang="en-US" sz="3900" dirty="0">
                <a:solidFill>
                  <a:schemeClr val="bg1"/>
                </a:solidFill>
              </a:rPr>
              <a:t>	- Enemies</a:t>
            </a:r>
          </a:p>
          <a:p>
            <a:pPr lvl="5"/>
            <a:r>
              <a:rPr lang="en-US" sz="3900" dirty="0">
                <a:solidFill>
                  <a:schemeClr val="bg1"/>
                </a:solidFill>
              </a:rPr>
              <a:t>	- Something flapping in the breeze</a:t>
            </a:r>
          </a:p>
        </p:txBody>
      </p:sp>
    </p:spTree>
    <p:extLst>
      <p:ext uri="{BB962C8B-B14F-4D97-AF65-F5344CB8AC3E}">
        <p14:creationId xmlns:p14="http://schemas.microsoft.com/office/powerpoint/2010/main" val="3526775312"/>
      </p:ext>
    </p:extLst>
  </p:cSld>
  <p:clrMapOvr>
    <a:masterClrMapping/>
  </p:clrMapOvr>
  <p:transition spd="med"/>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Movement</a:t>
            </a:r>
          </a:p>
        </p:txBody>
      </p:sp>
      <p:sp>
        <p:nvSpPr>
          <p:cNvPr id="3" name="TextBox 2"/>
          <p:cNvSpPr txBox="1"/>
          <p:nvPr/>
        </p:nvSpPr>
        <p:spPr>
          <a:xfrm>
            <a:off x="889000" y="1600201"/>
            <a:ext cx="15087599" cy="67659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3900" dirty="0">
                <a:solidFill>
                  <a:schemeClr val="bg1"/>
                </a:solidFill>
              </a:rPr>
              <a:t>Use movement to grab the eye.</a:t>
            </a:r>
            <a:br>
              <a:rPr lang="en-US" sz="3900" dirty="0">
                <a:solidFill>
                  <a:schemeClr val="bg1"/>
                </a:solidFill>
              </a:rPr>
            </a:br>
            <a:endParaRPr lang="en-US" sz="3900" dirty="0">
              <a:solidFill>
                <a:schemeClr val="bg1"/>
              </a:solidFill>
            </a:endParaRPr>
          </a:p>
          <a:p>
            <a:pPr marL="571500" indent="-571500">
              <a:buFont typeface="Arial" panose="020B0604020202020204" pitchFamily="34" charset="0"/>
              <a:buChar char="•"/>
            </a:pPr>
            <a:r>
              <a:rPr lang="en-US" sz="3900" dirty="0">
                <a:solidFill>
                  <a:schemeClr val="bg1"/>
                </a:solidFill>
              </a:rPr>
              <a:t>Examples:</a:t>
            </a:r>
          </a:p>
          <a:p>
            <a:pPr lvl="5"/>
            <a:r>
              <a:rPr lang="en-US" sz="3900" dirty="0">
                <a:solidFill>
                  <a:schemeClr val="bg1"/>
                </a:solidFill>
              </a:rPr>
              <a:t>	- Big scripted moments.</a:t>
            </a:r>
            <a:br>
              <a:rPr lang="en-US" sz="3900" dirty="0">
                <a:solidFill>
                  <a:schemeClr val="bg1"/>
                </a:solidFill>
              </a:rPr>
            </a:br>
            <a:r>
              <a:rPr lang="en-US" sz="3900" dirty="0">
                <a:solidFill>
                  <a:schemeClr val="bg1"/>
                </a:solidFill>
              </a:rPr>
              <a:t>	- Birds</a:t>
            </a:r>
          </a:p>
          <a:p>
            <a:pPr lvl="5"/>
            <a:r>
              <a:rPr lang="en-US" sz="3900" dirty="0">
                <a:solidFill>
                  <a:schemeClr val="bg1"/>
                </a:solidFill>
              </a:rPr>
              <a:t>	- Spark FX</a:t>
            </a:r>
          </a:p>
          <a:p>
            <a:pPr lvl="5"/>
            <a:r>
              <a:rPr lang="en-US" sz="3900" dirty="0">
                <a:solidFill>
                  <a:schemeClr val="bg1"/>
                </a:solidFill>
              </a:rPr>
              <a:t>	- Enemies</a:t>
            </a:r>
          </a:p>
          <a:p>
            <a:pPr lvl="5"/>
            <a:r>
              <a:rPr lang="en-US" sz="3900" dirty="0">
                <a:solidFill>
                  <a:schemeClr val="bg1"/>
                </a:solidFill>
              </a:rPr>
              <a:t>	- Something flapping in the breeze</a:t>
            </a:r>
          </a:p>
          <a:p>
            <a:pPr lvl="5"/>
            <a:endParaRPr lang="en-US" sz="3900" dirty="0">
              <a:solidFill>
                <a:schemeClr val="bg1"/>
              </a:solidFill>
            </a:endParaRPr>
          </a:p>
          <a:p>
            <a:pPr marL="571500" indent="-571500">
              <a:buFont typeface="Arial" panose="020B0604020202020204" pitchFamily="34" charset="0"/>
              <a:buChar char="•"/>
            </a:pPr>
            <a:r>
              <a:rPr lang="en-US" sz="3900" dirty="0">
                <a:solidFill>
                  <a:schemeClr val="bg1"/>
                </a:solidFill>
              </a:rPr>
              <a:t>Directionality guides the eye to where you want players to go or what you want them to see.</a:t>
            </a:r>
          </a:p>
        </p:txBody>
      </p:sp>
    </p:spTree>
    <p:extLst>
      <p:ext uri="{BB962C8B-B14F-4D97-AF65-F5344CB8AC3E}">
        <p14:creationId xmlns:p14="http://schemas.microsoft.com/office/powerpoint/2010/main" val="2424552752"/>
      </p:ext>
    </p:extLst>
  </p:cSld>
  <p:clrMapOvr>
    <a:masterClrMapping/>
  </p:clrMapOvr>
  <p:transition spd="med"/>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Movement</a:t>
            </a:r>
          </a:p>
        </p:txBody>
      </p:sp>
      <p:pic>
        <p:nvPicPr>
          <p:cNvPr id="4" name="6 - Movement">
            <a:hlinkClick r:id="" action="ppaction://media"/>
            <a:extLst>
              <a:ext uri="{FF2B5EF4-FFF2-40B4-BE49-F238E27FC236}">
                <a16:creationId xmlns:a16="http://schemas.microsoft.com/office/drawing/2014/main" id="{A828A21E-15CE-452E-AD70-98F95FC766C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50" y="0"/>
            <a:ext cx="16262350" cy="914757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Movement</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a:off x="889001" y="1752600"/>
            <a:ext cx="14935200" cy="33957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Doing this in the blockmesh phase is highly dependant on your game and engine.</a:t>
            </a:r>
            <a:br>
              <a:rPr lang="en-US" dirty="0">
                <a:solidFill>
                  <a:schemeClr val="bg1"/>
                </a:solidFill>
              </a:rPr>
            </a:br>
            <a:endParaRPr kumimoji="0" lang="en-US" sz="4200" b="0" i="0" u="none" strike="noStrike" cap="none" spc="0" normalizeH="0" dirty="0">
              <a:ln>
                <a:noFill/>
              </a:ln>
              <a:solidFill>
                <a:schemeClr val="bg1"/>
              </a:solidFill>
              <a:effectLst/>
              <a:uFillTx/>
              <a:latin typeface="+mj-lt"/>
              <a:ea typeface="+mj-ea"/>
              <a:cs typeface="+mj-cs"/>
              <a:sym typeface="Verdana"/>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p:txBody>
      </p:sp>
    </p:spTree>
  </p:cSld>
  <p:clrMapOvr>
    <a:masterClrMapping/>
  </p:clrMapOvr>
  <p:transition spd="med"/>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Movement</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a:off x="889001" y="1752600"/>
            <a:ext cx="14935200" cy="468846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Doing this in the blockmesh phase is highly dependant on your game and engine.</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Try to do it anyway for your playtests!</a:t>
            </a: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kumimoji="0" lang="en-US" sz="4200" b="0" i="0" u="none" strike="noStrike" cap="none" spc="0" normalizeH="0" dirty="0">
              <a:ln>
                <a:noFill/>
              </a:ln>
              <a:solidFill>
                <a:schemeClr val="bg1"/>
              </a:solidFill>
              <a:effectLst/>
              <a:uFillTx/>
              <a:latin typeface="+mj-lt"/>
              <a:ea typeface="+mj-ea"/>
              <a:cs typeface="+mj-cs"/>
              <a:sym typeface="Verdana"/>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p:txBody>
      </p:sp>
    </p:spTree>
    <p:extLst>
      <p:ext uri="{BB962C8B-B14F-4D97-AF65-F5344CB8AC3E}">
        <p14:creationId xmlns:p14="http://schemas.microsoft.com/office/powerpoint/2010/main" val="313951901"/>
      </p:ext>
    </p:extLst>
  </p:cSld>
  <p:clrMapOvr>
    <a:masterClrMapping/>
  </p:clrMapOvr>
  <p:transition spd="med"/>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Movement</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a:off x="889001" y="1752600"/>
            <a:ext cx="14935200" cy="66274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Doing this in the blockmesh phase is highly dependant on your game and engine.</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Try to do it anyway for your playtests!</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Cubes triggered to lerp in a direction or along a spline will suffice!</a:t>
            </a: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kumimoji="0" lang="en-US" sz="4200" b="0" i="0" u="none" strike="noStrike" cap="none" spc="0" normalizeH="0" dirty="0">
              <a:ln>
                <a:noFill/>
              </a:ln>
              <a:solidFill>
                <a:schemeClr val="bg1"/>
              </a:solidFill>
              <a:effectLst/>
              <a:uFillTx/>
              <a:latin typeface="+mj-lt"/>
              <a:ea typeface="+mj-ea"/>
              <a:cs typeface="+mj-cs"/>
              <a:sym typeface="Verdana"/>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p:txBody>
      </p:sp>
    </p:spTree>
    <p:extLst>
      <p:ext uri="{BB962C8B-B14F-4D97-AF65-F5344CB8AC3E}">
        <p14:creationId xmlns:p14="http://schemas.microsoft.com/office/powerpoint/2010/main" val="1259407789"/>
      </p:ext>
    </p:extLst>
  </p:cSld>
  <p:clrMapOvr>
    <a:masterClrMapping/>
  </p:clrMapOvr>
  <p:transition spd="med"/>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latin typeface="Arial"/>
                <a:ea typeface="Arial"/>
                <a:cs typeface="Arial"/>
                <a:sym typeface="Arial"/>
              </a:rPr>
              <a:t>Movement</a:t>
            </a: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lang="en-US" sz="6400" b="1" dirty="0">
              <a:solidFill>
                <a:schemeClr val="bg1"/>
              </a:solidFill>
              <a:latin typeface="Arial"/>
              <a:ea typeface="Arial"/>
              <a:cs typeface="Arial"/>
              <a:sym typeface="Arial"/>
            </a:endParaRPr>
          </a:p>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endParaRPr kumimoji="0" lang="en-US" sz="6400" b="1" i="0" u="none" strike="noStrike" kern="0" cap="none" spc="0" normalizeH="0" baseline="0" noProof="0" dirty="0">
              <a:ln>
                <a:noFill/>
              </a:ln>
              <a:solidFill>
                <a:schemeClr val="bg1"/>
              </a:solidFill>
              <a:effectLst/>
              <a:uLnTx/>
              <a:uFillTx/>
              <a:latin typeface="Arial"/>
              <a:ea typeface="Arial"/>
              <a:cs typeface="Arial"/>
              <a:sym typeface="Arial"/>
            </a:endParaRPr>
          </a:p>
        </p:txBody>
      </p:sp>
      <p:sp>
        <p:nvSpPr>
          <p:cNvPr id="4" name="TextBox 3"/>
          <p:cNvSpPr txBox="1"/>
          <p:nvPr/>
        </p:nvSpPr>
        <p:spPr>
          <a:xfrm>
            <a:off x="889001" y="1752600"/>
            <a:ext cx="14935200" cy="72737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Doing this in the blockmesh phase is highly dependant on your game and engine.</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Try to do it anyway for your playtests!</a:t>
            </a: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Cubes triggered to lerp in a direction or along a spline will suffice!</a:t>
            </a:r>
            <a:br>
              <a:rPr lang="en-US" dirty="0">
                <a:solidFill>
                  <a:schemeClr val="bg1"/>
                </a:solidFill>
              </a:rPr>
            </a:br>
            <a:endParaRPr lang="en-US" dirty="0">
              <a:solidFill>
                <a:schemeClr val="bg1"/>
              </a:solidFill>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Can be a late game bandage for guidance.</a:t>
            </a:r>
            <a:endParaRPr kumimoji="0" lang="en-US" sz="4200" b="0" i="0" u="none" strike="noStrike" cap="none" spc="0" normalizeH="0" dirty="0">
              <a:ln>
                <a:noFill/>
              </a:ln>
              <a:solidFill>
                <a:schemeClr val="bg1"/>
              </a:solidFill>
              <a:effectLst/>
              <a:uFillTx/>
              <a:latin typeface="+mj-lt"/>
              <a:ea typeface="+mj-ea"/>
              <a:cs typeface="+mj-cs"/>
              <a:sym typeface="Verdana"/>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a:p>
            <a:pPr marL="0" marR="0" indent="0" algn="l" defTabSz="1625600" rtl="0" fontAlgn="auto" latinLnBrk="0" hangingPunct="0">
              <a:lnSpc>
                <a:spcPct val="100000"/>
              </a:lnSpc>
              <a:spcBef>
                <a:spcPts val="0"/>
              </a:spcBef>
              <a:spcAft>
                <a:spcPts val="0"/>
              </a:spcAft>
              <a:buClrTx/>
              <a:buSzTx/>
              <a:buFont typeface="Arial" pitchFamily="34" charset="0"/>
              <a:buChar char="•"/>
              <a:tabLst/>
            </a:pPr>
            <a:endParaRPr lang="en-US" dirty="0">
              <a:solidFill>
                <a:schemeClr val="bg1"/>
              </a:solidFill>
            </a:endParaRPr>
          </a:p>
        </p:txBody>
      </p:sp>
    </p:spTree>
    <p:extLst>
      <p:ext uri="{BB962C8B-B14F-4D97-AF65-F5344CB8AC3E}">
        <p14:creationId xmlns:p14="http://schemas.microsoft.com/office/powerpoint/2010/main" val="1680180812"/>
      </p:ext>
    </p:extLst>
  </p:cSld>
  <p:clrMapOvr>
    <a:masterClrMapping/>
  </p:clrMapOvr>
  <p:transition spd="med"/>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Enemies</a:t>
            </a:r>
          </a:p>
        </p:txBody>
      </p:sp>
      <p:pic>
        <p:nvPicPr>
          <p:cNvPr id="5" name="7 - Enemy Movement">
            <a:hlinkClick r:id="" action="ppaction://media"/>
            <a:extLst>
              <a:ext uri="{FF2B5EF4-FFF2-40B4-BE49-F238E27FC236}">
                <a16:creationId xmlns:a16="http://schemas.microsoft.com/office/drawing/2014/main" id="{B89BE57F-B9E4-441B-966A-F9CB815415A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6256000" cy="9144000"/>
          </a:xfrm>
          <a:prstGeom prst="rect">
            <a:avLst/>
          </a:prstGeom>
        </p:spPr>
      </p:pic>
      <p:pic>
        <p:nvPicPr>
          <p:cNvPr id="6" name="Picture 5">
            <a:extLst>
              <a:ext uri="{FF2B5EF4-FFF2-40B4-BE49-F238E27FC236}">
                <a16:creationId xmlns:a16="http://schemas.microsoft.com/office/drawing/2014/main" id="{6BD6C850-8DB8-45E7-A8A9-24C0ECB2FAF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94990537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9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C133FE-8C45-45E8-83AD-01A3D705A84E}"/>
              </a:ext>
            </a:extLst>
          </p:cNvPr>
          <p:cNvSpPr txBox="1"/>
          <p:nvPr/>
        </p:nvSpPr>
        <p:spPr>
          <a:xfrm>
            <a:off x="660400" y="304800"/>
            <a:ext cx="9817429" cy="79201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tabLst/>
            </a:pPr>
            <a:r>
              <a:rPr lang="en-US" b="1" dirty="0">
                <a:solidFill>
                  <a:srgbClr val="C00000"/>
                </a:solidFill>
                <a:effectLst>
                  <a:outerShdw blurRad="38100" dist="38100" dir="2700000" algn="tl">
                    <a:srgbClr val="000000">
                      <a:alpha val="43137"/>
                    </a:srgbClr>
                  </a:outerShdw>
                </a:effectLst>
              </a:rPr>
              <a:t>Blockmesh Guidance Principles</a:t>
            </a:r>
            <a:br>
              <a:rPr lang="en-US" b="1" dirty="0">
                <a:solidFill>
                  <a:srgbClr val="C00000"/>
                </a:solidFill>
                <a:effectLst>
                  <a:outerShdw blurRad="38100" dist="38100" dir="2700000" algn="tl">
                    <a:srgbClr val="000000">
                      <a:alpha val="43137"/>
                    </a:srgbClr>
                  </a:outerShdw>
                </a:effectLst>
              </a:rPr>
            </a:br>
            <a:endParaRPr lang="en-US" dirty="0">
              <a:solidFill>
                <a:schemeClr val="bg1"/>
              </a:solidFill>
              <a:effectLst>
                <a:outerShdw blurRad="38100" dist="38100" dir="2700000" algn="tl">
                  <a:srgbClr val="000000">
                    <a:alpha val="43137"/>
                  </a:srgbClr>
                </a:outerShdw>
              </a:effectLst>
            </a:endParaRP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Denying Affordance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Shape</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Visual Language – Color</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Landmarks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Openings Attract</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Gates &amp; Valves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Leading Lines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Pinching</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Framing &amp; Composition</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Breadcrumbs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Textures</a:t>
            </a:r>
          </a:p>
          <a:p>
            <a:pPr lvl="1">
              <a:buFont typeface="Arial" pitchFamily="34" charset="0"/>
              <a:buChar char="•"/>
            </a:pPr>
            <a:r>
              <a:rPr lang="en-US" sz="3000" dirty="0">
                <a:solidFill>
                  <a:schemeClr val="bg1">
                    <a:lumMod val="65000"/>
                  </a:schemeClr>
                </a:solidFill>
                <a:effectLst>
                  <a:outerShdw blurRad="38100" dist="38100" dir="2700000" algn="tl">
                    <a:srgbClr val="000000">
                      <a:alpha val="43137"/>
                    </a:srgbClr>
                  </a:outerShdw>
                </a:effectLst>
              </a:rPr>
              <a:t>Movement</a:t>
            </a:r>
          </a:p>
          <a:p>
            <a:pPr lvl="1">
              <a:buFont typeface="Arial" pitchFamily="34" charset="0"/>
              <a:buChar char="•"/>
            </a:pPr>
            <a:r>
              <a:rPr lang="en-US" sz="3000" b="1" dirty="0">
                <a:solidFill>
                  <a:schemeClr val="tx1">
                    <a:lumMod val="60000"/>
                    <a:lumOff val="40000"/>
                  </a:schemeClr>
                </a:solidFill>
                <a:effectLst>
                  <a:outerShdw blurRad="38100" dist="38100" dir="2700000" algn="tl">
                    <a:srgbClr val="000000">
                      <a:alpha val="43137"/>
                    </a:srgbClr>
                  </a:outerShdw>
                </a:effectLst>
              </a:rPr>
              <a:t>Light &amp; God Rays (aka light ray/sunbeam)</a:t>
            </a:r>
          </a:p>
        </p:txBody>
      </p:sp>
    </p:spTree>
    <p:extLst>
      <p:ext uri="{BB962C8B-B14F-4D97-AF65-F5344CB8AC3E}">
        <p14:creationId xmlns:p14="http://schemas.microsoft.com/office/powerpoint/2010/main" val="1408115247"/>
      </p:ext>
    </p:extLst>
  </p:cSld>
  <p:clrMapOvr>
    <a:masterClrMapping/>
  </p:clrMapOvr>
  <p:transition spd="med"/>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Light &amp; God Rays</a:t>
            </a:r>
          </a:p>
        </p:txBody>
      </p:sp>
      <p:sp>
        <p:nvSpPr>
          <p:cNvPr id="3" name="TextBox 2"/>
          <p:cNvSpPr txBox="1"/>
          <p:nvPr/>
        </p:nvSpPr>
        <p:spPr>
          <a:xfrm>
            <a:off x="889001" y="1752600"/>
            <a:ext cx="14097000" cy="274946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Players are attracted to the light.</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God rays draw attention and a line to the goal.</a:t>
            </a:r>
          </a:p>
          <a:p>
            <a:pPr marL="571500" indent="-571500">
              <a:buFont typeface="Arial" panose="020B0604020202020204" pitchFamily="34" charset="0"/>
              <a:buChar char="•"/>
            </a:pPr>
            <a:endParaRPr lang="en-US" dirty="0">
              <a:solidFill>
                <a:schemeClr val="bg1"/>
              </a:solidFill>
            </a:endParaRPr>
          </a:p>
        </p:txBody>
      </p:sp>
    </p:spTree>
  </p:cSld>
  <p:clrMapOvr>
    <a:masterClrMapping/>
  </p:clrMapOvr>
  <p:transition spd="med"/>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Light &amp; God Rays</a:t>
            </a:r>
          </a:p>
        </p:txBody>
      </p:sp>
      <p:sp>
        <p:nvSpPr>
          <p:cNvPr id="3" name="TextBox 2"/>
          <p:cNvSpPr txBox="1"/>
          <p:nvPr/>
        </p:nvSpPr>
        <p:spPr>
          <a:xfrm>
            <a:off x="889001" y="1752600"/>
            <a:ext cx="14097000" cy="40421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Players are attracted to the light.</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God rays draw attention and a line to the goal.</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Important in blockmesh phase!</a:t>
            </a:r>
          </a:p>
          <a:p>
            <a:pPr marL="571500" indent="-571500">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2374293463"/>
      </p:ext>
    </p:extLst>
  </p:cSld>
  <p:clrMapOvr>
    <a:masterClrMapping/>
  </p:clrMapOvr>
  <p:transition spd="med"/>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Light &amp; Light Rays</a:t>
            </a:r>
          </a:p>
        </p:txBody>
      </p:sp>
      <p:pic>
        <p:nvPicPr>
          <p:cNvPr id="190466" name="Picture 2" descr="C:\Users\David\Desktop\PS4\SHARE\Screenshots\Uncharted_ The Lost Legacy™\Uncharted_ The Lost Legacy™_20180208080718.jpg"/>
          <p:cNvPicPr>
            <a:picLocks noChangeAspect="1" noChangeArrowheads="1"/>
          </p:cNvPicPr>
          <p:nvPr/>
        </p:nvPicPr>
        <p:blipFill>
          <a:blip r:embed="rId3" cstate="print"/>
          <a:srcRect/>
          <a:stretch>
            <a:fillRect/>
          </a:stretch>
        </p:blipFill>
        <p:spPr bwMode="auto">
          <a:xfrm>
            <a:off x="0" y="0"/>
            <a:ext cx="16256000" cy="9143999"/>
          </a:xfrm>
          <a:prstGeom prst="rect">
            <a:avLst/>
          </a:prstGeom>
          <a:noFill/>
        </p:spPr>
      </p:pic>
      <p:sp>
        <p:nvSpPr>
          <p:cNvPr id="4" name="TextBox 3">
            <a:extLst>
              <a:ext uri="{FF2B5EF4-FFF2-40B4-BE49-F238E27FC236}">
                <a16:creationId xmlns:a16="http://schemas.microsoft.com/office/drawing/2014/main" id="{0546DBB1-2961-444D-8766-973C6ED1946F}"/>
              </a:ext>
            </a:extLst>
          </p:cNvPr>
          <p:cNvSpPr txBox="1"/>
          <p:nvPr/>
        </p:nvSpPr>
        <p:spPr>
          <a:xfrm>
            <a:off x="10033000" y="8387548"/>
            <a:ext cx="6871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The Lost Legacy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Light &amp; Light Rays</a:t>
            </a:r>
          </a:p>
        </p:txBody>
      </p:sp>
      <p:pic>
        <p:nvPicPr>
          <p:cNvPr id="190466" name="Picture 2" descr="C:\Users\David\Desktop\PS4\SHARE\Screenshots\Uncharted_ The Lost Legacy™\Uncharted_ The Lost Legacy™_20180208080718.jpg"/>
          <p:cNvPicPr>
            <a:picLocks noChangeAspect="1" noChangeArrowheads="1"/>
          </p:cNvPicPr>
          <p:nvPr/>
        </p:nvPicPr>
        <p:blipFill>
          <a:blip r:embed="rId3" cstate="print"/>
          <a:srcRect/>
          <a:stretch>
            <a:fillRect/>
          </a:stretch>
        </p:blipFill>
        <p:spPr bwMode="auto">
          <a:xfrm>
            <a:off x="0" y="0"/>
            <a:ext cx="16256000" cy="9143999"/>
          </a:xfrm>
          <a:prstGeom prst="rect">
            <a:avLst/>
          </a:prstGeom>
          <a:noFill/>
        </p:spPr>
      </p:pic>
      <p:sp>
        <p:nvSpPr>
          <p:cNvPr id="4" name="Rectangle 3"/>
          <p:cNvSpPr/>
          <p:nvPr/>
        </p:nvSpPr>
        <p:spPr>
          <a:xfrm>
            <a:off x="7442200" y="2971800"/>
            <a:ext cx="2514600" cy="25146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5" name="Rectangle 4"/>
          <p:cNvSpPr/>
          <p:nvPr/>
        </p:nvSpPr>
        <p:spPr>
          <a:xfrm>
            <a:off x="12014200" y="228600"/>
            <a:ext cx="2514600" cy="2514600"/>
          </a:xfrm>
          <a:prstGeom prst="rect">
            <a:avLst/>
          </a:prstGeom>
          <a:no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7" name="TextBox 6">
            <a:extLst>
              <a:ext uri="{FF2B5EF4-FFF2-40B4-BE49-F238E27FC236}">
                <a16:creationId xmlns:a16="http://schemas.microsoft.com/office/drawing/2014/main" id="{605FEC60-4B91-4C7B-8B67-EB35CFB9F3CC}"/>
              </a:ext>
            </a:extLst>
          </p:cNvPr>
          <p:cNvSpPr txBox="1"/>
          <p:nvPr/>
        </p:nvSpPr>
        <p:spPr>
          <a:xfrm>
            <a:off x="10033000" y="8387548"/>
            <a:ext cx="6871358"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lang="en-US" sz="2000" i="1" dirty="0">
                <a:solidFill>
                  <a:schemeClr val="bg1"/>
                </a:solidFill>
              </a:rPr>
              <a:t>UNCHARTED: The Lost Legacy – </a:t>
            </a:r>
            <a:r>
              <a:rPr lang="en-US" sz="2000" dirty="0">
                <a:solidFill>
                  <a:schemeClr val="bg1"/>
                </a:solidFill>
              </a:rPr>
              <a:t>Naughty Dog</a:t>
            </a:r>
          </a:p>
          <a:p>
            <a:pPr marL="0" marR="0" indent="0" algn="l" defTabSz="1625600" rtl="0" fontAlgn="auto" latinLnBrk="0" hangingPunct="0">
              <a:lnSpc>
                <a:spcPct val="100000"/>
              </a:lnSpc>
              <a:spcBef>
                <a:spcPts val="0"/>
              </a:spcBef>
              <a:spcAft>
                <a:spcPts val="0"/>
              </a:spcAft>
              <a:buClrTx/>
              <a:buSzTx/>
              <a:buFontTx/>
              <a:buNone/>
              <a:tabLst/>
            </a:pPr>
            <a:r>
              <a:rPr kumimoji="0" lang="en-US" sz="2000" b="0" u="none" strike="noStrike" cap="none" spc="0" normalizeH="0" baseline="0" dirty="0">
                <a:ln>
                  <a:noFill/>
                </a:ln>
                <a:solidFill>
                  <a:schemeClr val="bg1"/>
                </a:solidFill>
                <a:effectLst/>
                <a:uFillTx/>
                <a:latin typeface="+mj-lt"/>
                <a:ea typeface="+mj-ea"/>
                <a:cs typeface="+mj-cs"/>
                <a:sym typeface="Verdana"/>
              </a:rPr>
              <a:t>Designer: Derek Chatwood</a:t>
            </a:r>
          </a:p>
        </p:txBody>
      </p:sp>
    </p:spTree>
  </p:cSld>
  <p:clrMapOvr>
    <a:masterClrMapping/>
  </p:clrMapOvr>
  <p:transition spd="med"/>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Light &amp; Light Rays</a:t>
            </a:r>
          </a:p>
        </p:txBody>
      </p:sp>
      <p:pic>
        <p:nvPicPr>
          <p:cNvPr id="275458" name="Picture 2" descr="C:\Users\David\Desktop\PS4\SHARE\Screenshots\Titanfall™ 2\Titanfall™ 2_20180209071449.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pic>
        <p:nvPicPr>
          <p:cNvPr id="4" name="Picture 3">
            <a:extLst>
              <a:ext uri="{FF2B5EF4-FFF2-40B4-BE49-F238E27FC236}">
                <a16:creationId xmlns:a16="http://schemas.microsoft.com/office/drawing/2014/main" id="{3EFB033A-2E41-4E6B-99F1-7D441A52B9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283029817"/>
      </p:ext>
    </p:extLst>
  </p:cSld>
  <p:clrMapOvr>
    <a:masterClrMapping/>
  </p:clrMapOvr>
  <p:transition spd="med"/>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Light &amp; Light Rays</a:t>
            </a:r>
          </a:p>
        </p:txBody>
      </p:sp>
      <p:pic>
        <p:nvPicPr>
          <p:cNvPr id="190467" name="Picture 3"/>
          <p:cNvPicPr>
            <a:picLocks noChangeAspect="1" noChangeArrowheads="1"/>
          </p:cNvPicPr>
          <p:nvPr/>
        </p:nvPicPr>
        <p:blipFill>
          <a:blip r:embed="rId3" cstate="print"/>
          <a:srcRect/>
          <a:stretch>
            <a:fillRect/>
          </a:stretch>
        </p:blipFill>
        <p:spPr bwMode="auto">
          <a:xfrm>
            <a:off x="0" y="0"/>
            <a:ext cx="16256000" cy="9075868"/>
          </a:xfrm>
          <a:prstGeom prst="rect">
            <a:avLst/>
          </a:prstGeom>
          <a:noFill/>
          <a:ln w="9525">
            <a:noFill/>
            <a:miter lim="800000"/>
            <a:headEnd/>
            <a:tailEnd/>
          </a:ln>
        </p:spPr>
      </p:pic>
      <p:sp>
        <p:nvSpPr>
          <p:cNvPr id="5" name="TextBox 4">
            <a:extLst>
              <a:ext uri="{FF2B5EF4-FFF2-40B4-BE49-F238E27FC236}">
                <a16:creationId xmlns:a16="http://schemas.microsoft.com/office/drawing/2014/main" id="{5A81DB5A-A4B2-4DB2-A569-90BA73CF349A}"/>
              </a:ext>
            </a:extLst>
          </p:cNvPr>
          <p:cNvSpPr txBox="1"/>
          <p:nvPr/>
        </p:nvSpPr>
        <p:spPr>
          <a:xfrm>
            <a:off x="9423400" y="8364301"/>
            <a:ext cx="6832600" cy="779699"/>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UNCHARTED 3: Drake’s Deception </a:t>
            </a:r>
            <a:r>
              <a:rPr kumimoji="0" lang="en-US" sz="2000" b="0" i="0" u="none" strike="noStrike" cap="none" spc="0" normalizeH="0" baseline="0" dirty="0">
                <a:ln>
                  <a:noFill/>
                </a:ln>
                <a:solidFill>
                  <a:schemeClr val="bg1"/>
                </a:solidFill>
                <a:effectLst/>
                <a:uFillTx/>
                <a:latin typeface="+mj-lt"/>
                <a:ea typeface="+mj-ea"/>
                <a:cs typeface="+mj-cs"/>
                <a:sym typeface="Verdana"/>
              </a:rPr>
              <a:t>– Naughty Dog</a:t>
            </a:r>
          </a:p>
          <a:p>
            <a:pPr marL="0" marR="0" indent="0" algn="l" defTabSz="1625600" rtl="0" fontAlgn="auto" latinLnBrk="0" hangingPunct="0">
              <a:lnSpc>
                <a:spcPct val="100000"/>
              </a:lnSpc>
              <a:spcBef>
                <a:spcPts val="0"/>
              </a:spcBef>
              <a:spcAft>
                <a:spcPts val="0"/>
              </a:spcAft>
              <a:buClrTx/>
              <a:buSzTx/>
              <a:buFontTx/>
              <a:buNone/>
              <a:tabLst/>
            </a:pPr>
            <a:r>
              <a:rPr lang="en-US" sz="2000" dirty="0">
                <a:solidFill>
                  <a:schemeClr val="bg1"/>
                </a:solidFill>
              </a:rPr>
              <a:t>Designer: Jonathan Stein</a:t>
            </a:r>
            <a:endParaRPr kumimoji="0" lang="en-US" sz="2000" b="0" i="0" u="none" strike="noStrike" cap="none" spc="0" normalizeH="0" baseline="0" dirty="0">
              <a:ln>
                <a:noFill/>
              </a:ln>
              <a:solidFill>
                <a:schemeClr val="bg1"/>
              </a:solidFill>
              <a:effectLst/>
              <a:uFillTx/>
              <a:latin typeface="+mj-lt"/>
              <a:ea typeface="+mj-ea"/>
              <a:cs typeface="+mj-cs"/>
              <a:sym typeface="Verdana"/>
            </a:endParaRPr>
          </a:p>
        </p:txBody>
      </p:sp>
    </p:spTree>
  </p:cSld>
  <p:clrMapOvr>
    <a:masterClrMapping/>
  </p:clrMapOvr>
  <p:transition spd="med"/>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age result for sirloin tips">
            <a:extLst>
              <a:ext uri="{FF2B5EF4-FFF2-40B4-BE49-F238E27FC236}">
                <a16:creationId xmlns:a16="http://schemas.microsoft.com/office/drawing/2014/main" id="{7BDD488F-C4A7-4053-B7A1-260A83F893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2153" y="1274286"/>
            <a:ext cx="9831694" cy="6595428"/>
          </a:xfrm>
          <a:prstGeom prst="rect">
            <a:avLst/>
          </a:prstGeom>
          <a:noFill/>
          <a:extLst>
            <a:ext uri="{909E8E84-426E-40DD-AFC4-6F175D3DCCD1}">
              <a14:hiddenFill xmlns:a14="http://schemas.microsoft.com/office/drawing/2010/main">
                <a:solidFill>
                  <a:srgbClr val="FFFFFF"/>
                </a:solidFill>
              </a14:hiddenFill>
            </a:ext>
          </a:extLst>
        </p:spPr>
      </p:pic>
      <p:sp>
        <p:nvSpPr>
          <p:cNvPr id="3" name="Explosion: 14 Points 2">
            <a:extLst>
              <a:ext uri="{FF2B5EF4-FFF2-40B4-BE49-F238E27FC236}">
                <a16:creationId xmlns:a16="http://schemas.microsoft.com/office/drawing/2014/main" id="{ECB651A4-75C6-4583-B759-72C81969E550}"/>
              </a:ext>
            </a:extLst>
          </p:cNvPr>
          <p:cNvSpPr/>
          <p:nvPr/>
        </p:nvSpPr>
        <p:spPr>
          <a:xfrm>
            <a:off x="8661400" y="3429000"/>
            <a:ext cx="7315200" cy="5715000"/>
          </a:xfrm>
          <a:prstGeom prst="irregularSeal2">
            <a:avLst/>
          </a:prstGeom>
          <a:solidFill>
            <a:srgbClr val="FFFF00"/>
          </a:solidFill>
          <a:ln w="3810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2" name="Title"/>
          <p:cNvSpPr txBox="1">
            <a:spLocks/>
          </p:cNvSpPr>
          <p:nvPr/>
        </p:nvSpPr>
        <p:spPr>
          <a:xfrm rot="20041666">
            <a:off x="9767472" y="5875130"/>
            <a:ext cx="4867607" cy="133709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lvl="0" hangingPunct="1">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Bonus Tips!</a:t>
            </a:r>
          </a:p>
        </p:txBody>
      </p:sp>
      <p:pic>
        <p:nvPicPr>
          <p:cNvPr id="5" name="Picture 4">
            <a:extLst>
              <a:ext uri="{FF2B5EF4-FFF2-40B4-BE49-F238E27FC236}">
                <a16:creationId xmlns:a16="http://schemas.microsoft.com/office/drawing/2014/main" id="{B399967B-651D-4034-AA9A-F4F1D38058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241541462"/>
      </p:ext>
    </p:extLst>
  </p:cSld>
  <p:clrMapOvr>
    <a:masterClrMapping/>
  </p:clrMapOvr>
  <p:transition spd="med"/>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Test Early &amp; Often</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extBox 2"/>
          <p:cNvSpPr txBox="1"/>
          <p:nvPr/>
        </p:nvSpPr>
        <p:spPr>
          <a:xfrm>
            <a:off x="889001" y="1752600"/>
            <a:ext cx="14859000" cy="210313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Important to playtest at every stage, but especially blockmesh stage!</a:t>
            </a:r>
            <a:br>
              <a:rPr lang="en-US" dirty="0">
                <a:solidFill>
                  <a:schemeClr val="bg1"/>
                </a:solidFill>
              </a:rPr>
            </a:br>
            <a:endParaRPr lang="en-US" dirty="0">
              <a:solidFill>
                <a:schemeClr val="bg1"/>
              </a:solidFill>
            </a:endParaRPr>
          </a:p>
        </p:txBody>
      </p:sp>
      <p:pic>
        <p:nvPicPr>
          <p:cNvPr id="4" name="Picture 3">
            <a:extLst>
              <a:ext uri="{FF2B5EF4-FFF2-40B4-BE49-F238E27FC236}">
                <a16:creationId xmlns:a16="http://schemas.microsoft.com/office/drawing/2014/main" id="{0B500F0F-06E0-46B5-8983-792AF0E6D0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2054493351"/>
      </p:ext>
    </p:extLst>
  </p:cSld>
  <p:clrMapOvr>
    <a:masterClrMapping/>
  </p:clrMapOvr>
  <p:transition spd="med"/>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Test Early &amp; Often</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extBox 2"/>
          <p:cNvSpPr txBox="1"/>
          <p:nvPr/>
        </p:nvSpPr>
        <p:spPr>
          <a:xfrm>
            <a:off x="889001" y="1752600"/>
            <a:ext cx="14859000" cy="33957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Important to playtest at every stage, but especially blockmesh stage!</a:t>
            </a:r>
            <a:br>
              <a:rPr lang="en-US" dirty="0">
                <a:solidFill>
                  <a:schemeClr val="bg1"/>
                </a:solidFill>
              </a:rPr>
            </a:br>
            <a:endParaRPr lang="en-US" dirty="0">
              <a:solidFill>
                <a:schemeClr val="bg1"/>
              </a:solidFill>
            </a:endParaRPr>
          </a:p>
          <a:p>
            <a:pPr marL="571500" indent="-571500">
              <a:buFont typeface="Arial" panose="020B0604020202020204" pitchFamily="34" charset="0"/>
              <a:buChar char="•"/>
            </a:pPr>
            <a:r>
              <a:rPr lang="en-US" dirty="0">
                <a:solidFill>
                  <a:schemeClr val="bg1"/>
                </a:solidFill>
              </a:rPr>
              <a:t>A good blockmesh should be able to guide the player without the use of art or lighting.</a:t>
            </a:r>
          </a:p>
        </p:txBody>
      </p:sp>
      <p:pic>
        <p:nvPicPr>
          <p:cNvPr id="4" name="Picture 3">
            <a:extLst>
              <a:ext uri="{FF2B5EF4-FFF2-40B4-BE49-F238E27FC236}">
                <a16:creationId xmlns:a16="http://schemas.microsoft.com/office/drawing/2014/main" id="{6E1BAC3B-11CD-457F-950E-261521F067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3005856369"/>
      </p:ext>
    </p:extLst>
  </p:cSld>
  <p:clrMapOvr>
    <a:masterClrMapping/>
  </p:clrMapOvr>
  <p:transition spd="med"/>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Test Early &amp; Often</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extBox 2"/>
          <p:cNvSpPr txBox="1"/>
          <p:nvPr/>
        </p:nvSpPr>
        <p:spPr>
          <a:xfrm>
            <a:off x="889001" y="1752600"/>
            <a:ext cx="14859000" cy="53347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Important to playtest at every stage, but especially blockmesh stage!</a:t>
            </a:r>
            <a:br>
              <a:rPr lang="en-US" dirty="0">
                <a:solidFill>
                  <a:schemeClr val="bg1"/>
                </a:solidFill>
              </a:rPr>
            </a:br>
            <a:endParaRPr lang="en-US" dirty="0">
              <a:solidFill>
                <a:schemeClr val="bg1"/>
              </a:solidFill>
            </a:endParaRPr>
          </a:p>
          <a:p>
            <a:pPr marL="571500" indent="-571500">
              <a:buFont typeface="Arial" panose="020B0604020202020204" pitchFamily="34" charset="0"/>
              <a:buChar char="•"/>
            </a:pPr>
            <a:r>
              <a:rPr lang="en-US" dirty="0">
                <a:solidFill>
                  <a:schemeClr val="bg1"/>
                </a:solidFill>
              </a:rPr>
              <a:t>A good blockmesh should be able to guide the player without the use of art or lighting.</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Only playtesting will tell you if your blockmesh is working.</a:t>
            </a:r>
          </a:p>
        </p:txBody>
      </p:sp>
      <p:pic>
        <p:nvPicPr>
          <p:cNvPr id="4" name="Picture 3">
            <a:extLst>
              <a:ext uri="{FF2B5EF4-FFF2-40B4-BE49-F238E27FC236}">
                <a16:creationId xmlns:a16="http://schemas.microsoft.com/office/drawing/2014/main" id="{2E37A7F7-4C0F-409D-9246-58EB282F36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457733051"/>
      </p:ext>
    </p:extLst>
  </p:cSld>
  <p:clrMapOvr>
    <a:masterClrMapping/>
  </p:clrMapOvr>
  <p:transition spd="med"/>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Test Early &amp; Often</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extBox 2"/>
          <p:cNvSpPr txBox="1"/>
          <p:nvPr/>
        </p:nvSpPr>
        <p:spPr>
          <a:xfrm>
            <a:off x="889001" y="1752600"/>
            <a:ext cx="14859000" cy="59195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b="1" dirty="0">
                <a:solidFill>
                  <a:schemeClr val="bg1"/>
                </a:solidFill>
              </a:rPr>
              <a:t>Designing Unforgettable 'Titanfall' Single Player Levels with Action Blocks</a:t>
            </a:r>
          </a:p>
          <a:p>
            <a:br>
              <a:rPr lang="en-US" dirty="0">
                <a:solidFill>
                  <a:schemeClr val="bg1"/>
                </a:solidFill>
                <a:hlinkClick r:id="rId3"/>
              </a:rPr>
            </a:br>
            <a:r>
              <a:rPr lang="en-US" sz="2400" dirty="0">
                <a:solidFill>
                  <a:schemeClr val="bg1"/>
                </a:solidFill>
                <a:hlinkClick r:id="rId3"/>
              </a:rPr>
              <a:t>Christopher Dionne</a:t>
            </a:r>
            <a:r>
              <a:rPr lang="en-US" sz="2400" dirty="0">
                <a:solidFill>
                  <a:schemeClr val="bg1"/>
                </a:solidFill>
              </a:rPr>
              <a:t> (Senior Game Designer, Respawn Entertainment)</a:t>
            </a:r>
          </a:p>
          <a:p>
            <a:endParaRPr lang="en-US" dirty="0"/>
          </a:p>
          <a:p>
            <a:r>
              <a:rPr lang="en-US" sz="2800" dirty="0">
                <a:hlinkClick r:id="rId4"/>
              </a:rPr>
              <a:t>https://www.gdcvault.com/play/1025105/Designing-Unforgettable-Titanfall-Single-Player</a:t>
            </a:r>
            <a:endParaRPr lang="en-US" sz="2800" dirty="0"/>
          </a:p>
          <a:p>
            <a:endParaRPr lang="en-US" dirty="0"/>
          </a:p>
          <a:p>
            <a:endParaRPr lang="en-US" dirty="0"/>
          </a:p>
          <a:p>
            <a:pPr marL="571500" indent="-571500">
              <a:buFont typeface="Arial" panose="020B0604020202020204" pitchFamily="34" charset="0"/>
              <a:buChar char="•"/>
            </a:pPr>
            <a:endParaRPr lang="en-US" dirty="0" err="1">
              <a:solidFill>
                <a:schemeClr val="bg1"/>
              </a:solidFill>
            </a:endParaRPr>
          </a:p>
        </p:txBody>
      </p:sp>
      <p:pic>
        <p:nvPicPr>
          <p:cNvPr id="4" name="Picture 3">
            <a:extLst>
              <a:ext uri="{FF2B5EF4-FFF2-40B4-BE49-F238E27FC236}">
                <a16:creationId xmlns:a16="http://schemas.microsoft.com/office/drawing/2014/main" id="{2E37A7F7-4C0F-409D-9246-58EB282F368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pic>
        <p:nvPicPr>
          <p:cNvPr id="4098" name="Picture 2" descr="https://cdn3.vox-cdn.com/uploads/chorus_asset/file/7273575/sp_training02.0.jpg">
            <a:extLst>
              <a:ext uri="{FF2B5EF4-FFF2-40B4-BE49-F238E27FC236}">
                <a16:creationId xmlns:a16="http://schemas.microsoft.com/office/drawing/2014/main" id="{80720998-6711-40F2-9FF9-C59D68797FC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356101" y="5715000"/>
            <a:ext cx="7620000" cy="2688580"/>
          </a:xfrm>
          <a:prstGeom prst="rect">
            <a:avLst/>
          </a:prstGeom>
          <a:noFill/>
          <a:ln w="38100">
            <a:solidFill>
              <a:srgbClr val="FFFFFF"/>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064795"/>
      </p:ext>
    </p:extLst>
  </p:cSld>
  <p:clrMapOvr>
    <a:masterClrMapping/>
  </p:clrMapOvr>
  <p:transition spd="med"/>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Bending the Rules</a:t>
            </a:r>
          </a:p>
        </p:txBody>
      </p:sp>
      <p:sp>
        <p:nvSpPr>
          <p:cNvPr id="3" name="TextBox 2"/>
          <p:cNvSpPr txBox="1"/>
          <p:nvPr/>
        </p:nvSpPr>
        <p:spPr>
          <a:xfrm>
            <a:off x="889001" y="1447801"/>
            <a:ext cx="15011399" cy="177997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457200" indent="-457200">
              <a:buFont typeface="Arial" panose="020B0604020202020204" pitchFamily="34" charset="0"/>
              <a:buChar char="•"/>
            </a:pPr>
            <a:r>
              <a:rPr lang="en-US" sz="3500" dirty="0">
                <a:solidFill>
                  <a:schemeClr val="bg1"/>
                </a:solidFill>
              </a:rPr>
              <a:t>If you have established languages and player trust, you can start to play with their expectations. </a:t>
            </a:r>
          </a:p>
          <a:p>
            <a:endParaRPr lang="en-US" sz="3500" dirty="0">
              <a:solidFill>
                <a:schemeClr val="bg1"/>
              </a:solidFill>
            </a:endParaRPr>
          </a:p>
        </p:txBody>
      </p:sp>
      <p:pic>
        <p:nvPicPr>
          <p:cNvPr id="4" name="Picture 3">
            <a:extLst>
              <a:ext uri="{FF2B5EF4-FFF2-40B4-BE49-F238E27FC236}">
                <a16:creationId xmlns:a16="http://schemas.microsoft.com/office/drawing/2014/main" id="{B4FDE8EF-8AB0-4B2F-81ED-C1ACF4AC61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pic>
        <p:nvPicPr>
          <p:cNvPr id="16386" name="Picture 2" descr="http://gamesetwatch.com/defining_the_gap_mckee.png">
            <a:extLst>
              <a:ext uri="{FF2B5EF4-FFF2-40B4-BE49-F238E27FC236}">
                <a16:creationId xmlns:a16="http://schemas.microsoft.com/office/drawing/2014/main" id="{5AA8ADD3-977C-4EB9-8F78-4DC3E3222D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5200" y="2861735"/>
            <a:ext cx="6324600" cy="5502402"/>
          </a:xfrm>
          <a:prstGeom prst="rect">
            <a:avLst/>
          </a:prstGeom>
          <a:noFill/>
          <a:ln w="38100">
            <a:solidFill>
              <a:srgbClr val="FF0000"/>
            </a:solidFill>
          </a:ln>
          <a:extLst>
            <a:ext uri="{909E8E84-426E-40DD-AFC4-6F175D3DCCD1}">
              <a14:hiddenFill xmlns:a14="http://schemas.microsoft.com/office/drawing/2010/main">
                <a:solidFill>
                  <a:srgbClr val="FFFFFF"/>
                </a:solidFill>
              </a14:hiddenFill>
            </a:ext>
          </a:extLst>
        </p:spPr>
      </p:pic>
      <p:pic>
        <p:nvPicPr>
          <p:cNvPr id="16390" name="Picture 6" descr="Image result for robert mckee story">
            <a:extLst>
              <a:ext uri="{FF2B5EF4-FFF2-40B4-BE49-F238E27FC236}">
                <a16:creationId xmlns:a16="http://schemas.microsoft.com/office/drawing/2014/main" id="{DDD1EF53-79A4-496C-82EE-68E0D9E155D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709981" y="4572000"/>
            <a:ext cx="2377618" cy="3552825"/>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7832837"/>
      </p:ext>
    </p:extLst>
  </p:cSld>
  <p:clrMapOvr>
    <a:masterClrMapping/>
  </p:clrMapOvr>
  <p:transition spd="med"/>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Bending the Rules</a:t>
            </a:r>
          </a:p>
        </p:txBody>
      </p:sp>
      <p:sp>
        <p:nvSpPr>
          <p:cNvPr id="3" name="TextBox 2"/>
          <p:cNvSpPr txBox="1"/>
          <p:nvPr/>
        </p:nvSpPr>
        <p:spPr>
          <a:xfrm>
            <a:off x="889001" y="1447801"/>
            <a:ext cx="15011400" cy="39344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457200" indent="-457200">
              <a:buFont typeface="Arial" panose="020B0604020202020204" pitchFamily="34" charset="0"/>
              <a:buChar char="•"/>
            </a:pPr>
            <a:r>
              <a:rPr lang="en-US" sz="3500" dirty="0">
                <a:solidFill>
                  <a:schemeClr val="bg1"/>
                </a:solidFill>
              </a:rPr>
              <a:t>If you have established languages and player trust, you can start to play with their expectations. </a:t>
            </a:r>
          </a:p>
          <a:p>
            <a:pPr marL="457200" indent="-457200">
              <a:buFont typeface="Arial" panose="020B0604020202020204" pitchFamily="34" charset="0"/>
              <a:buChar char="•"/>
            </a:pPr>
            <a:endParaRPr lang="en-US" sz="3500" dirty="0">
              <a:solidFill>
                <a:schemeClr val="bg1"/>
              </a:solidFill>
            </a:endParaRPr>
          </a:p>
          <a:p>
            <a:pPr marL="457200" indent="-457200">
              <a:buFont typeface="Arial" panose="020B0604020202020204" pitchFamily="34" charset="0"/>
              <a:buChar char="•"/>
            </a:pPr>
            <a:r>
              <a:rPr lang="en-US" sz="3500" dirty="0">
                <a:solidFill>
                  <a:schemeClr val="bg1"/>
                </a:solidFill>
              </a:rPr>
              <a:t>Example: Sometimes, you want to purposely obscure the way forward.</a:t>
            </a:r>
            <a:br>
              <a:rPr lang="en-US" sz="3500" dirty="0">
                <a:solidFill>
                  <a:schemeClr val="bg1"/>
                </a:solidFill>
              </a:rPr>
            </a:br>
            <a:br>
              <a:rPr lang="en-US" sz="3500" dirty="0">
                <a:solidFill>
                  <a:schemeClr val="bg1"/>
                </a:solidFill>
              </a:rPr>
            </a:br>
            <a:endParaRPr lang="en-US" sz="3500" dirty="0">
              <a:solidFill>
                <a:schemeClr val="bg1"/>
              </a:solidFill>
            </a:endParaRPr>
          </a:p>
        </p:txBody>
      </p:sp>
      <p:pic>
        <p:nvPicPr>
          <p:cNvPr id="4" name="Picture 3">
            <a:extLst>
              <a:ext uri="{FF2B5EF4-FFF2-40B4-BE49-F238E27FC236}">
                <a16:creationId xmlns:a16="http://schemas.microsoft.com/office/drawing/2014/main" id="{B4FDE8EF-8AB0-4B2F-81ED-C1ACF4AC61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2136346535"/>
      </p:ext>
    </p:extLst>
  </p:cSld>
  <p:clrMapOvr>
    <a:masterClrMapping/>
  </p:clrMapOvr>
  <p:transition spd="med"/>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Bending the Rules</a:t>
            </a:r>
          </a:p>
        </p:txBody>
      </p:sp>
      <p:sp>
        <p:nvSpPr>
          <p:cNvPr id="3" name="TextBox 2"/>
          <p:cNvSpPr txBox="1"/>
          <p:nvPr/>
        </p:nvSpPr>
        <p:spPr>
          <a:xfrm>
            <a:off x="889001" y="1447801"/>
            <a:ext cx="15011400" cy="878188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457200" indent="-457200">
              <a:buFont typeface="Arial" panose="020B0604020202020204" pitchFamily="34" charset="0"/>
              <a:buChar char="•"/>
            </a:pPr>
            <a:r>
              <a:rPr lang="en-US" sz="3500" dirty="0">
                <a:solidFill>
                  <a:schemeClr val="bg1"/>
                </a:solidFill>
              </a:rPr>
              <a:t>Sometimes, you want to purposely obscure the way forward or surprise the player!</a:t>
            </a:r>
            <a:br>
              <a:rPr lang="en-US" sz="3500" dirty="0">
                <a:solidFill>
                  <a:schemeClr val="bg1"/>
                </a:solidFill>
              </a:rPr>
            </a:br>
            <a:endParaRPr lang="en-US" sz="3500" dirty="0">
              <a:solidFill>
                <a:schemeClr val="bg1"/>
              </a:solidFill>
            </a:endParaRPr>
          </a:p>
          <a:p>
            <a:pPr marL="457200" indent="-457200">
              <a:buFont typeface="Arial" panose="020B0604020202020204" pitchFamily="34" charset="0"/>
              <a:buChar char="•"/>
            </a:pPr>
            <a:r>
              <a:rPr lang="en-US" sz="3500" dirty="0">
                <a:solidFill>
                  <a:schemeClr val="bg1"/>
                </a:solidFill>
              </a:rPr>
              <a:t>If you have established languages and player trust, you can start to play with their expectations.</a:t>
            </a:r>
            <a:br>
              <a:rPr lang="en-US" sz="3500" dirty="0">
                <a:solidFill>
                  <a:schemeClr val="bg1"/>
                </a:solidFill>
              </a:rPr>
            </a:br>
            <a:endParaRPr lang="en-US" sz="3500" dirty="0">
              <a:solidFill>
                <a:schemeClr val="bg1"/>
              </a:solidFill>
            </a:endParaRPr>
          </a:p>
          <a:p>
            <a:pPr marL="457200" indent="-457200">
              <a:buFont typeface="Arial" panose="020B0604020202020204" pitchFamily="34" charset="0"/>
              <a:buChar char="•"/>
            </a:pPr>
            <a:r>
              <a:rPr lang="en-US" sz="3500" dirty="0">
                <a:solidFill>
                  <a:schemeClr val="bg1"/>
                </a:solidFill>
              </a:rPr>
              <a:t>Don’t break </a:t>
            </a:r>
            <a:r>
              <a:rPr lang="en-US" sz="3500" b="1" dirty="0">
                <a:solidFill>
                  <a:srgbClr val="C00000"/>
                </a:solidFill>
              </a:rPr>
              <a:t>The Trust Contract</a:t>
            </a:r>
            <a:r>
              <a:rPr lang="en-US" sz="3500" dirty="0">
                <a:solidFill>
                  <a:schemeClr val="bg1"/>
                </a:solidFill>
              </a:rPr>
              <a:t>, but play with it!</a:t>
            </a:r>
          </a:p>
          <a:p>
            <a:pPr marL="457200" indent="-457200">
              <a:buFont typeface="Arial" panose="020B0604020202020204" pitchFamily="34" charset="0"/>
              <a:buChar char="•"/>
            </a:pPr>
            <a:r>
              <a:rPr lang="en-US" sz="3500" b="1" u="sng" dirty="0">
                <a:solidFill>
                  <a:schemeClr val="bg1"/>
                </a:solidFill>
              </a:rPr>
              <a:t>Examples:</a:t>
            </a:r>
          </a:p>
          <a:p>
            <a:pPr lvl="1" indent="0"/>
            <a:r>
              <a:rPr lang="en-US" sz="3500" dirty="0">
                <a:solidFill>
                  <a:schemeClr val="bg1"/>
                </a:solidFill>
              </a:rPr>
              <a:t>          DON’T: Have yellow edges that are disabled or are  </a:t>
            </a:r>
          </a:p>
          <a:p>
            <a:pPr lvl="1" indent="0"/>
            <a:r>
              <a:rPr lang="en-US" sz="3500" dirty="0">
                <a:solidFill>
                  <a:schemeClr val="bg1"/>
                </a:solidFill>
              </a:rPr>
              <a:t>          out of reach.</a:t>
            </a:r>
            <a:br>
              <a:rPr lang="en-US" sz="3500" dirty="0">
                <a:solidFill>
                  <a:schemeClr val="bg1"/>
                </a:solidFill>
              </a:rPr>
            </a:br>
            <a:endParaRPr lang="en-US" sz="3500" dirty="0">
              <a:solidFill>
                <a:schemeClr val="bg1"/>
              </a:solidFill>
            </a:endParaRPr>
          </a:p>
          <a:p>
            <a:r>
              <a:rPr lang="en-US" sz="3500" dirty="0">
                <a:solidFill>
                  <a:schemeClr val="bg1"/>
                </a:solidFill>
              </a:rPr>
              <a:t>          DO: Have edges that lead to a different place than            </a:t>
            </a:r>
          </a:p>
          <a:p>
            <a:r>
              <a:rPr lang="en-US" sz="3500" dirty="0">
                <a:solidFill>
                  <a:schemeClr val="bg1"/>
                </a:solidFill>
              </a:rPr>
              <a:t>          the goal.</a:t>
            </a:r>
          </a:p>
          <a:p>
            <a:br>
              <a:rPr lang="en-US" sz="3500" dirty="0">
                <a:solidFill>
                  <a:schemeClr val="bg1"/>
                </a:solidFill>
              </a:rPr>
            </a:br>
            <a:endParaRPr lang="en-US" sz="3500" dirty="0">
              <a:solidFill>
                <a:schemeClr val="bg1"/>
              </a:solidFill>
            </a:endParaRPr>
          </a:p>
          <a:p>
            <a:pPr marL="457200" marR="0" indent="-457200" algn="l" defTabSz="1625600" rtl="0" fontAlgn="auto" latinLnBrk="0" hangingPunct="0">
              <a:lnSpc>
                <a:spcPct val="100000"/>
              </a:lnSpc>
              <a:spcBef>
                <a:spcPts val="0"/>
              </a:spcBef>
              <a:spcAft>
                <a:spcPts val="0"/>
              </a:spcAft>
              <a:buClrTx/>
              <a:buSzTx/>
              <a:buFont typeface="Arial" panose="020B0604020202020204" pitchFamily="34" charset="0"/>
              <a:buChar char="•"/>
              <a:tabLst/>
            </a:pPr>
            <a:endParaRPr lang="en-US" sz="3500" dirty="0">
              <a:solidFill>
                <a:schemeClr val="bg1"/>
              </a:solidFill>
            </a:endParaRPr>
          </a:p>
        </p:txBody>
      </p:sp>
      <p:pic>
        <p:nvPicPr>
          <p:cNvPr id="5" name="Picture 4">
            <a:extLst>
              <a:ext uri="{FF2B5EF4-FFF2-40B4-BE49-F238E27FC236}">
                <a16:creationId xmlns:a16="http://schemas.microsoft.com/office/drawing/2014/main" id="{D49CDBDB-6E42-4A32-8C08-4656DF92C8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696198"/>
            <a:ext cx="2200307" cy="1447801"/>
          </a:xfrm>
          <a:prstGeom prst="rect">
            <a:avLst/>
          </a:prstGeom>
        </p:spPr>
      </p:pic>
    </p:spTree>
    <p:extLst>
      <p:ext uri="{BB962C8B-B14F-4D97-AF65-F5344CB8AC3E}">
        <p14:creationId xmlns:p14="http://schemas.microsoft.com/office/powerpoint/2010/main" val="207753728"/>
      </p:ext>
    </p:extLst>
  </p:cSld>
  <p:clrMapOvr>
    <a:masterClrMapping/>
  </p:clrMapOvr>
  <p:transition spd="med"/>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 xmlns:ma14="http://schemas.microsoft.com/office/mac/drawingml/2011/main"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Bending the Rules</a:t>
            </a:r>
          </a:p>
        </p:txBody>
      </p:sp>
      <p:sp>
        <p:nvSpPr>
          <p:cNvPr id="3" name="TextBox 2"/>
          <p:cNvSpPr txBox="1"/>
          <p:nvPr/>
        </p:nvSpPr>
        <p:spPr>
          <a:xfrm>
            <a:off x="889001" y="1447801"/>
            <a:ext cx="15011400" cy="28571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457200" indent="-457200">
              <a:buFont typeface="Arial" panose="020B0604020202020204" pitchFamily="34" charset="0"/>
              <a:buChar char="•"/>
            </a:pPr>
            <a:endParaRPr lang="en-US" sz="3500" dirty="0">
              <a:solidFill>
                <a:schemeClr val="bg1"/>
              </a:solidFill>
              <a:hlinkClick r:id="rId5"/>
            </a:endParaRPr>
          </a:p>
          <a:p>
            <a:pPr marL="457200" indent="-457200">
              <a:buFont typeface="Arial" panose="020B0604020202020204" pitchFamily="34" charset="0"/>
              <a:buChar char="•"/>
            </a:pPr>
            <a:endParaRPr lang="en-US" sz="3500" dirty="0">
              <a:solidFill>
                <a:schemeClr val="bg1"/>
              </a:solidFill>
              <a:hlinkClick r:id="rId5"/>
            </a:endParaRPr>
          </a:p>
          <a:p>
            <a:pPr marL="457200" indent="-457200">
              <a:buFont typeface="Arial" panose="020B0604020202020204" pitchFamily="34" charset="0"/>
              <a:buChar char="•"/>
            </a:pPr>
            <a:endParaRPr lang="en-US" sz="3500" dirty="0">
              <a:solidFill>
                <a:schemeClr val="bg1"/>
              </a:solidFill>
              <a:hlinkClick r:id="rId5"/>
            </a:endParaRPr>
          </a:p>
          <a:p>
            <a:endParaRPr lang="en-US" sz="3500" dirty="0">
              <a:solidFill>
                <a:schemeClr val="bg1"/>
              </a:solidFill>
            </a:endParaRPr>
          </a:p>
          <a:p>
            <a:pPr marL="457200" indent="-457200">
              <a:buFont typeface="Arial" panose="020B0604020202020204" pitchFamily="34" charset="0"/>
              <a:buChar char="•"/>
            </a:pPr>
            <a:endParaRPr lang="en-US" sz="3500" dirty="0">
              <a:solidFill>
                <a:schemeClr val="bg1"/>
              </a:solidFill>
            </a:endParaRPr>
          </a:p>
        </p:txBody>
      </p:sp>
      <p:pic>
        <p:nvPicPr>
          <p:cNvPr id="4" name="Uncharted 2 Creating an Active Cinematic Experience">
            <a:hlinkClick r:id="" action="ppaction://media"/>
            <a:extLst>
              <a:ext uri="{FF2B5EF4-FFF2-40B4-BE49-F238E27FC236}">
                <a16:creationId xmlns:a16="http://schemas.microsoft.com/office/drawing/2014/main" id="{81581EC9-8C5E-4AC3-90EF-DE8D13D50E6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3789" y="-1"/>
            <a:ext cx="16255998" cy="9143999"/>
          </a:xfrm>
          <a:prstGeom prst="rect">
            <a:avLst/>
          </a:prstGeom>
        </p:spPr>
      </p:pic>
      <p:pic>
        <p:nvPicPr>
          <p:cNvPr id="5" name="Picture 4">
            <a:extLst>
              <a:ext uri="{FF2B5EF4-FFF2-40B4-BE49-F238E27FC236}">
                <a16:creationId xmlns:a16="http://schemas.microsoft.com/office/drawing/2014/main" id="{D49CDBDB-6E42-4A32-8C08-4656DF92C84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7696198"/>
            <a:ext cx="2200307" cy="1447801"/>
          </a:xfrm>
          <a:prstGeom prst="rect">
            <a:avLst/>
          </a:prstGeom>
        </p:spPr>
      </p:pic>
    </p:spTree>
    <p:extLst>
      <p:ext uri="{BB962C8B-B14F-4D97-AF65-F5344CB8AC3E}">
        <p14:creationId xmlns:p14="http://schemas.microsoft.com/office/powerpoint/2010/main" val="13152314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0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3479800" y="228600"/>
            <a:ext cx="117686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The Squint Test</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Explosion: 14 Points 3">
            <a:extLst>
              <a:ext uri="{FF2B5EF4-FFF2-40B4-BE49-F238E27FC236}">
                <a16:creationId xmlns:a16="http://schemas.microsoft.com/office/drawing/2014/main" id="{C18EB502-5FC9-4375-BBC5-A4EE2DFEC331}"/>
              </a:ext>
            </a:extLst>
          </p:cNvPr>
          <p:cNvSpPr/>
          <p:nvPr/>
        </p:nvSpPr>
        <p:spPr>
          <a:xfrm>
            <a:off x="0" y="0"/>
            <a:ext cx="3307713" cy="2584151"/>
          </a:xfrm>
          <a:prstGeom prst="irregularSeal2">
            <a:avLst/>
          </a:prstGeom>
          <a:solidFill>
            <a:srgbClr val="FFFF00"/>
          </a:solidFill>
          <a:ln w="5715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5" name="Title">
            <a:extLst>
              <a:ext uri="{FF2B5EF4-FFF2-40B4-BE49-F238E27FC236}">
                <a16:creationId xmlns:a16="http://schemas.microsoft.com/office/drawing/2014/main" id="{62E96BCC-7805-405F-BCDE-FC75C9715A3C}"/>
              </a:ext>
            </a:extLst>
          </p:cNvPr>
          <p:cNvSpPr txBox="1">
            <a:spLocks/>
          </p:cNvSpPr>
          <p:nvPr/>
        </p:nvSpPr>
        <p:spPr>
          <a:xfrm rot="20041666">
            <a:off x="822921" y="779474"/>
            <a:ext cx="2291157" cy="101732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fontScale="55000" lnSpcReduction="20000"/>
          </a:bodyPr>
          <a:lstStyle/>
          <a:p>
            <a:pPr lvl="0" hangingPunct="1">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Bonus </a:t>
            </a:r>
            <a:b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b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Tip!</a:t>
            </a:r>
          </a:p>
        </p:txBody>
      </p:sp>
      <p:sp>
        <p:nvSpPr>
          <p:cNvPr id="6" name="TextBox 5">
            <a:extLst>
              <a:ext uri="{FF2B5EF4-FFF2-40B4-BE49-F238E27FC236}">
                <a16:creationId xmlns:a16="http://schemas.microsoft.com/office/drawing/2014/main" id="{DB31D387-7B45-4E60-BBCE-3B3233BCC2D8}"/>
              </a:ext>
            </a:extLst>
          </p:cNvPr>
          <p:cNvSpPr txBox="1"/>
          <p:nvPr/>
        </p:nvSpPr>
        <p:spPr>
          <a:xfrm>
            <a:off x="3244234" y="1617134"/>
            <a:ext cx="12954000" cy="201080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Step 1: Squint your eyes and look at the game.</a:t>
            </a:r>
            <a:br>
              <a:rPr lang="en-US" sz="4000" dirty="0">
                <a:solidFill>
                  <a:schemeClr val="bg1"/>
                </a:solidFill>
              </a:rPr>
            </a:br>
            <a:endParaRPr lang="en-US" sz="4000" dirty="0">
              <a:solidFill>
                <a:schemeClr val="tx1">
                  <a:lumMod val="60000"/>
                  <a:lumOff val="40000"/>
                </a:schemeClr>
              </a:solidFill>
            </a:endParaRPr>
          </a:p>
        </p:txBody>
      </p:sp>
    </p:spTree>
  </p:cSld>
  <p:clrMapOvr>
    <a:masterClrMapping/>
  </p:clrMapOvr>
  <p:transition spd="med"/>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3479800" y="228600"/>
            <a:ext cx="117686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The Squint Test</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Explosion: 14 Points 3">
            <a:extLst>
              <a:ext uri="{FF2B5EF4-FFF2-40B4-BE49-F238E27FC236}">
                <a16:creationId xmlns:a16="http://schemas.microsoft.com/office/drawing/2014/main" id="{C18EB502-5FC9-4375-BBC5-A4EE2DFEC331}"/>
              </a:ext>
            </a:extLst>
          </p:cNvPr>
          <p:cNvSpPr/>
          <p:nvPr/>
        </p:nvSpPr>
        <p:spPr>
          <a:xfrm>
            <a:off x="0" y="0"/>
            <a:ext cx="3307713" cy="2584151"/>
          </a:xfrm>
          <a:prstGeom prst="irregularSeal2">
            <a:avLst/>
          </a:prstGeom>
          <a:solidFill>
            <a:srgbClr val="FFFF00"/>
          </a:solidFill>
          <a:ln w="5715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5" name="Title">
            <a:extLst>
              <a:ext uri="{FF2B5EF4-FFF2-40B4-BE49-F238E27FC236}">
                <a16:creationId xmlns:a16="http://schemas.microsoft.com/office/drawing/2014/main" id="{62E96BCC-7805-405F-BCDE-FC75C9715A3C}"/>
              </a:ext>
            </a:extLst>
          </p:cNvPr>
          <p:cNvSpPr txBox="1">
            <a:spLocks/>
          </p:cNvSpPr>
          <p:nvPr/>
        </p:nvSpPr>
        <p:spPr>
          <a:xfrm rot="20041666">
            <a:off x="822921" y="779474"/>
            <a:ext cx="2291157" cy="101732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fontScale="55000" lnSpcReduction="20000"/>
          </a:bodyPr>
          <a:lstStyle/>
          <a:p>
            <a:pPr lvl="0" hangingPunct="1">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Bonus </a:t>
            </a:r>
            <a:b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b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Tip!</a:t>
            </a:r>
          </a:p>
        </p:txBody>
      </p:sp>
      <p:sp>
        <p:nvSpPr>
          <p:cNvPr id="6" name="TextBox 5">
            <a:extLst>
              <a:ext uri="{FF2B5EF4-FFF2-40B4-BE49-F238E27FC236}">
                <a16:creationId xmlns:a16="http://schemas.microsoft.com/office/drawing/2014/main" id="{66FF92B3-6CFE-4BE8-92E3-9995C81E6F16}"/>
              </a:ext>
            </a:extLst>
          </p:cNvPr>
          <p:cNvSpPr txBox="1"/>
          <p:nvPr/>
        </p:nvSpPr>
        <p:spPr>
          <a:xfrm>
            <a:off x="3244234" y="1617134"/>
            <a:ext cx="12954000" cy="38574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Step 1: Squint your eyes and look at the game.</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Step 2: Everything will be blurry, but what stands out?</a:t>
            </a:r>
            <a:br>
              <a:rPr lang="en-US" sz="4000" dirty="0">
                <a:solidFill>
                  <a:schemeClr val="bg1"/>
                </a:solidFill>
              </a:rPr>
            </a:br>
            <a:endParaRPr lang="en-US" sz="4000" dirty="0">
              <a:solidFill>
                <a:schemeClr val="tx1">
                  <a:lumMod val="60000"/>
                  <a:lumOff val="40000"/>
                </a:schemeClr>
              </a:solidFill>
            </a:endParaRPr>
          </a:p>
        </p:txBody>
      </p:sp>
    </p:spTree>
    <p:extLst>
      <p:ext uri="{BB962C8B-B14F-4D97-AF65-F5344CB8AC3E}">
        <p14:creationId xmlns:p14="http://schemas.microsoft.com/office/powerpoint/2010/main" val="3299685091"/>
      </p:ext>
    </p:extLst>
  </p:cSld>
  <p:clrMapOvr>
    <a:masterClrMapping/>
  </p:clrMapOvr>
  <p:transition spd="med"/>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3479800" y="228600"/>
            <a:ext cx="117686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The Squint Test</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4" name="Explosion: 14 Points 3">
            <a:extLst>
              <a:ext uri="{FF2B5EF4-FFF2-40B4-BE49-F238E27FC236}">
                <a16:creationId xmlns:a16="http://schemas.microsoft.com/office/drawing/2014/main" id="{C18EB502-5FC9-4375-BBC5-A4EE2DFEC331}"/>
              </a:ext>
            </a:extLst>
          </p:cNvPr>
          <p:cNvSpPr/>
          <p:nvPr/>
        </p:nvSpPr>
        <p:spPr>
          <a:xfrm>
            <a:off x="0" y="0"/>
            <a:ext cx="3307713" cy="2584151"/>
          </a:xfrm>
          <a:prstGeom prst="irregularSeal2">
            <a:avLst/>
          </a:prstGeom>
          <a:solidFill>
            <a:srgbClr val="FFFF00"/>
          </a:solidFill>
          <a:ln w="5715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5" name="Title">
            <a:extLst>
              <a:ext uri="{FF2B5EF4-FFF2-40B4-BE49-F238E27FC236}">
                <a16:creationId xmlns:a16="http://schemas.microsoft.com/office/drawing/2014/main" id="{62E96BCC-7805-405F-BCDE-FC75C9715A3C}"/>
              </a:ext>
            </a:extLst>
          </p:cNvPr>
          <p:cNvSpPr txBox="1">
            <a:spLocks/>
          </p:cNvSpPr>
          <p:nvPr/>
        </p:nvSpPr>
        <p:spPr>
          <a:xfrm rot="20041666">
            <a:off x="822921" y="779474"/>
            <a:ext cx="2291157" cy="101732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fontScale="55000" lnSpcReduction="20000"/>
          </a:bodyPr>
          <a:lstStyle/>
          <a:p>
            <a:pPr lvl="0" hangingPunct="1">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Bonus </a:t>
            </a:r>
            <a:b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b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Tip!</a:t>
            </a:r>
          </a:p>
        </p:txBody>
      </p:sp>
      <p:sp>
        <p:nvSpPr>
          <p:cNvPr id="6" name="TextBox 5">
            <a:extLst>
              <a:ext uri="{FF2B5EF4-FFF2-40B4-BE49-F238E27FC236}">
                <a16:creationId xmlns:a16="http://schemas.microsoft.com/office/drawing/2014/main" id="{E32F0066-A136-4E6B-921A-AE8B7EECA0DD}"/>
              </a:ext>
            </a:extLst>
          </p:cNvPr>
          <p:cNvSpPr txBox="1"/>
          <p:nvPr/>
        </p:nvSpPr>
        <p:spPr>
          <a:xfrm>
            <a:off x="3244234" y="1617134"/>
            <a:ext cx="12954000" cy="508857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Step 1: Squint your eyes and look at the game.</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Step 2: Everything will be blurry, but what stands out?</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Step 3: Adjust your layout and lighting to highlight what you want players to focus on.</a:t>
            </a:r>
          </a:p>
        </p:txBody>
      </p:sp>
    </p:spTree>
    <p:extLst>
      <p:ext uri="{BB962C8B-B14F-4D97-AF65-F5344CB8AC3E}">
        <p14:creationId xmlns:p14="http://schemas.microsoft.com/office/powerpoint/2010/main" val="963113208"/>
      </p:ext>
    </p:extLst>
  </p:cSld>
  <p:clrMapOvr>
    <a:masterClrMapping/>
  </p:clrMapOvr>
  <p:transition spd="med"/>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3479800" y="228600"/>
            <a:ext cx="117686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The Squint Test</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extBox 2"/>
          <p:cNvSpPr txBox="1"/>
          <p:nvPr/>
        </p:nvSpPr>
        <p:spPr>
          <a:xfrm>
            <a:off x="3244234" y="1617134"/>
            <a:ext cx="12954000" cy="69352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sz="4000" dirty="0">
                <a:solidFill>
                  <a:schemeClr val="bg1"/>
                </a:solidFill>
              </a:rPr>
              <a:t>Step 1: Squint your eyes and look at the game.</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Step 2: Everything will be blurry, but what stands out?</a:t>
            </a:r>
            <a:br>
              <a:rPr lang="en-US" sz="4000" dirty="0">
                <a:solidFill>
                  <a:schemeClr val="bg1"/>
                </a:solidFill>
              </a:rPr>
            </a:br>
            <a:endParaRPr lang="en-US" sz="4000" dirty="0">
              <a:solidFill>
                <a:schemeClr val="bg1"/>
              </a:solidFill>
            </a:endParaRPr>
          </a:p>
          <a:p>
            <a:pPr marL="571500" indent="-571500">
              <a:buFont typeface="Arial" panose="020B0604020202020204" pitchFamily="34" charset="0"/>
              <a:buChar char="•"/>
            </a:pPr>
            <a:r>
              <a:rPr lang="en-US" sz="4000" dirty="0">
                <a:solidFill>
                  <a:schemeClr val="bg1"/>
                </a:solidFill>
              </a:rPr>
              <a:t>Step 3: Adjust your layout and lighting to highlight what you want players to focus on.</a:t>
            </a:r>
          </a:p>
          <a:p>
            <a:pPr marL="571500" indent="-571500">
              <a:buFont typeface="Arial" panose="020B0604020202020204" pitchFamily="34" charset="0"/>
              <a:buChar char="•"/>
            </a:pPr>
            <a:endParaRPr lang="en-US" sz="4000" dirty="0">
              <a:solidFill>
                <a:schemeClr val="bg1"/>
              </a:solidFill>
            </a:endParaRPr>
          </a:p>
          <a:p>
            <a:pPr marL="571500" indent="-571500">
              <a:buFont typeface="Arial" panose="020B0604020202020204" pitchFamily="34" charset="0"/>
              <a:buChar char="•"/>
            </a:pPr>
            <a:r>
              <a:rPr lang="en-US" sz="4000" i="1" dirty="0">
                <a:solidFill>
                  <a:schemeClr val="tx1">
                    <a:lumMod val="60000"/>
                    <a:lumOff val="40000"/>
                  </a:schemeClr>
                </a:solidFill>
              </a:rPr>
              <a:t>“My professor used to say that squinting can replace 4 years of art school.” </a:t>
            </a:r>
            <a:r>
              <a:rPr lang="en-US" sz="4000" dirty="0">
                <a:solidFill>
                  <a:schemeClr val="tx1">
                    <a:lumMod val="60000"/>
                    <a:lumOff val="40000"/>
                  </a:schemeClr>
                </a:solidFill>
              </a:rPr>
              <a:t>– Ian Milham</a:t>
            </a:r>
          </a:p>
        </p:txBody>
      </p:sp>
      <p:sp>
        <p:nvSpPr>
          <p:cNvPr id="4" name="Explosion: 14 Points 3">
            <a:extLst>
              <a:ext uri="{FF2B5EF4-FFF2-40B4-BE49-F238E27FC236}">
                <a16:creationId xmlns:a16="http://schemas.microsoft.com/office/drawing/2014/main" id="{C18EB502-5FC9-4375-BBC5-A4EE2DFEC331}"/>
              </a:ext>
            </a:extLst>
          </p:cNvPr>
          <p:cNvSpPr/>
          <p:nvPr/>
        </p:nvSpPr>
        <p:spPr>
          <a:xfrm>
            <a:off x="0" y="0"/>
            <a:ext cx="3307713" cy="2584151"/>
          </a:xfrm>
          <a:prstGeom prst="irregularSeal2">
            <a:avLst/>
          </a:prstGeom>
          <a:solidFill>
            <a:srgbClr val="FFFF00"/>
          </a:solidFill>
          <a:ln w="57150" cap="flat">
            <a:solidFill>
              <a:srgbClr val="FF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5" name="Title">
            <a:extLst>
              <a:ext uri="{FF2B5EF4-FFF2-40B4-BE49-F238E27FC236}">
                <a16:creationId xmlns:a16="http://schemas.microsoft.com/office/drawing/2014/main" id="{62E96BCC-7805-405F-BCDE-FC75C9715A3C}"/>
              </a:ext>
            </a:extLst>
          </p:cNvPr>
          <p:cNvSpPr txBox="1">
            <a:spLocks/>
          </p:cNvSpPr>
          <p:nvPr/>
        </p:nvSpPr>
        <p:spPr>
          <a:xfrm rot="20041666">
            <a:off x="822921" y="779474"/>
            <a:ext cx="2291157" cy="1017320"/>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fontScale="55000" lnSpcReduction="20000"/>
          </a:bodyPr>
          <a:lstStyle/>
          <a:p>
            <a:pPr lvl="0" hangingPunct="1">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Bonus </a:t>
            </a:r>
            <a:b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b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Tip!</a:t>
            </a:r>
          </a:p>
        </p:txBody>
      </p:sp>
    </p:spTree>
    <p:extLst>
      <p:ext uri="{BB962C8B-B14F-4D97-AF65-F5344CB8AC3E}">
        <p14:creationId xmlns:p14="http://schemas.microsoft.com/office/powerpoint/2010/main" val="621526069"/>
      </p:ext>
    </p:extLst>
  </p:cSld>
  <p:clrMapOvr>
    <a:masterClrMapping/>
  </p:clrMapOvr>
  <p:transition spd="med"/>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David\Desktop\PS4\SHARE\Screenshots\Titanfall™ 2\Titanfall™ 2_20180208083642.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sp>
        <p:nvSpPr>
          <p:cNvPr id="3" name="TextBox 2">
            <a:extLst>
              <a:ext uri="{FF2B5EF4-FFF2-40B4-BE49-F238E27FC236}">
                <a16:creationId xmlns:a16="http://schemas.microsoft.com/office/drawing/2014/main" id="{6AE53B70-F0A4-4382-90B4-932E8BBB9FB9}"/>
              </a:ext>
            </a:extLst>
          </p:cNvPr>
          <p:cNvSpPr txBox="1"/>
          <p:nvPr/>
        </p:nvSpPr>
        <p:spPr>
          <a:xfrm>
            <a:off x="11328400" y="8669932"/>
            <a:ext cx="4927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Titanfall 2 </a:t>
            </a:r>
            <a:r>
              <a:rPr kumimoji="0" lang="en-US" sz="2000" b="0" i="0" u="none" strike="noStrike" cap="none" spc="0" normalizeH="0" baseline="0" dirty="0">
                <a:ln>
                  <a:noFill/>
                </a:ln>
                <a:solidFill>
                  <a:schemeClr val="bg1"/>
                </a:solidFill>
                <a:effectLst/>
                <a:uFillTx/>
                <a:latin typeface="+mj-lt"/>
                <a:ea typeface="+mj-ea"/>
                <a:cs typeface="+mj-cs"/>
                <a:sym typeface="Verdana"/>
              </a:rPr>
              <a:t>– Respawn Entertainment</a:t>
            </a:r>
          </a:p>
        </p:txBody>
      </p:sp>
    </p:spTree>
  </p:cSld>
  <p:clrMapOvr>
    <a:masterClrMapping/>
  </p:clrMapOvr>
  <p:transition spd="med"/>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David\Desktop\PS4\SHARE\Screenshots\Titanfall™ 2\Titanfall™ 2_20180208083642.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cxnSp>
        <p:nvCxnSpPr>
          <p:cNvPr id="6" name="Straight Connector 5"/>
          <p:cNvCxnSpPr/>
          <p:nvPr/>
        </p:nvCxnSpPr>
        <p:spPr>
          <a:xfrm>
            <a:off x="-177800" y="0"/>
            <a:ext cx="7086600" cy="31242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7" name="Straight Connector 6"/>
          <p:cNvCxnSpPr/>
          <p:nvPr/>
        </p:nvCxnSpPr>
        <p:spPr>
          <a:xfrm flipV="1">
            <a:off x="-254000" y="5486400"/>
            <a:ext cx="7162800" cy="6096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Connector 9"/>
          <p:cNvCxnSpPr/>
          <p:nvPr/>
        </p:nvCxnSpPr>
        <p:spPr>
          <a:xfrm>
            <a:off x="6908800" y="3124200"/>
            <a:ext cx="0" cy="23622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2" name="Straight Connector 21"/>
          <p:cNvCxnSpPr/>
          <p:nvPr/>
        </p:nvCxnSpPr>
        <p:spPr>
          <a:xfrm>
            <a:off x="8051800" y="-152400"/>
            <a:ext cx="838200" cy="59436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3" name="Straight Connector 22"/>
          <p:cNvCxnSpPr/>
          <p:nvPr/>
        </p:nvCxnSpPr>
        <p:spPr>
          <a:xfrm>
            <a:off x="9804400" y="0"/>
            <a:ext cx="1219200" cy="49530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8" name="Straight Connector 27"/>
          <p:cNvCxnSpPr/>
          <p:nvPr/>
        </p:nvCxnSpPr>
        <p:spPr>
          <a:xfrm>
            <a:off x="11709400" y="6019800"/>
            <a:ext cx="4800600" cy="23622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30" name="Straight Connector 29"/>
          <p:cNvCxnSpPr/>
          <p:nvPr/>
        </p:nvCxnSpPr>
        <p:spPr>
          <a:xfrm flipV="1">
            <a:off x="11633200" y="4876800"/>
            <a:ext cx="4775200" cy="76200"/>
          </a:xfrm>
          <a:prstGeom prst="line">
            <a:avLst/>
          </a:prstGeom>
          <a:noFill/>
          <a:ln w="76200" cap="flat">
            <a:solidFill>
              <a:srgbClr val="FF0000"/>
            </a:solidFill>
            <a:prstDash val="solid"/>
            <a:round/>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1" name="TextBox 10">
            <a:extLst>
              <a:ext uri="{FF2B5EF4-FFF2-40B4-BE49-F238E27FC236}">
                <a16:creationId xmlns:a16="http://schemas.microsoft.com/office/drawing/2014/main" id="{F6B93089-7BFB-4663-AEC7-EE9A7E796DC9}"/>
              </a:ext>
            </a:extLst>
          </p:cNvPr>
          <p:cNvSpPr txBox="1"/>
          <p:nvPr/>
        </p:nvSpPr>
        <p:spPr>
          <a:xfrm>
            <a:off x="11328400" y="8669932"/>
            <a:ext cx="4927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Titanfall 2 </a:t>
            </a:r>
            <a:r>
              <a:rPr kumimoji="0" lang="en-US" sz="2000" b="0" i="0" u="none" strike="noStrike" cap="none" spc="0" normalizeH="0" baseline="0" dirty="0">
                <a:ln>
                  <a:noFill/>
                </a:ln>
                <a:solidFill>
                  <a:schemeClr val="bg1"/>
                </a:solidFill>
                <a:effectLst/>
                <a:uFillTx/>
                <a:latin typeface="+mj-lt"/>
                <a:ea typeface="+mj-ea"/>
                <a:cs typeface="+mj-cs"/>
                <a:sym typeface="Verdana"/>
              </a:rPr>
              <a:t>– Respawn Entertainment</a:t>
            </a:r>
          </a:p>
        </p:txBody>
      </p:sp>
    </p:spTree>
  </p:cSld>
  <p:clrMapOvr>
    <a:masterClrMapping/>
  </p:clrMapOvr>
  <p:transition spd="med"/>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David\Desktop\PS4\SHARE\Screenshots\Titanfall™ 2\Titanfall™ 2_20180208083642.jpg"/>
          <p:cNvPicPr>
            <a:picLocks noChangeAspect="1" noChangeArrowheads="1"/>
          </p:cNvPicPr>
          <p:nvPr/>
        </p:nvPicPr>
        <p:blipFill>
          <a:blip r:embed="rId3" cstate="print"/>
          <a:srcRect/>
          <a:stretch>
            <a:fillRect/>
          </a:stretch>
        </p:blipFill>
        <p:spPr bwMode="auto">
          <a:xfrm>
            <a:off x="0" y="0"/>
            <a:ext cx="16256000" cy="9144001"/>
          </a:xfrm>
          <a:prstGeom prst="rect">
            <a:avLst/>
          </a:prstGeom>
          <a:noFill/>
        </p:spPr>
      </p:pic>
      <p:cxnSp>
        <p:nvCxnSpPr>
          <p:cNvPr id="12" name="Straight Arrow Connector 11"/>
          <p:cNvCxnSpPr/>
          <p:nvPr/>
        </p:nvCxnSpPr>
        <p:spPr>
          <a:xfrm>
            <a:off x="0" y="3352800"/>
            <a:ext cx="6299200" cy="914400"/>
          </a:xfrm>
          <a:prstGeom prst="straightConnector1">
            <a:avLst/>
          </a:prstGeom>
          <a:noFill/>
          <a:ln w="190500" cap="flat">
            <a:solidFill>
              <a:srgbClr val="92D050"/>
            </a:solidFill>
            <a:prstDash val="solid"/>
            <a:round/>
            <a:tailEnd type="arrow"/>
          </a:ln>
          <a:effectLst>
            <a:outerShdw blurRad="50800" dist="38100" dir="5400000" algn="t" rotWithShape="0">
              <a:prstClr val="black">
                <a:alpha val="40000"/>
              </a:prstClr>
            </a:outerShdw>
          </a:effectLst>
          <a:sp3d/>
        </p:spPr>
        <p:style>
          <a:lnRef idx="0">
            <a:scrgbClr r="0" g="0" b="0"/>
          </a:lnRef>
          <a:fillRef idx="0">
            <a:scrgbClr r="0" g="0" b="0"/>
          </a:fillRef>
          <a:effectRef idx="0">
            <a:scrgbClr r="0" g="0" b="0"/>
          </a:effectRef>
          <a:fontRef idx="none"/>
        </p:style>
      </p:cxnSp>
      <p:cxnSp>
        <p:nvCxnSpPr>
          <p:cNvPr id="14" name="Straight Arrow Connector 13"/>
          <p:cNvCxnSpPr/>
          <p:nvPr/>
        </p:nvCxnSpPr>
        <p:spPr>
          <a:xfrm flipH="1" flipV="1">
            <a:off x="9194800" y="4953000"/>
            <a:ext cx="7467600" cy="1600200"/>
          </a:xfrm>
          <a:prstGeom prst="straightConnector1">
            <a:avLst/>
          </a:prstGeom>
          <a:noFill/>
          <a:ln w="190500" cap="flat">
            <a:solidFill>
              <a:srgbClr val="92D050"/>
            </a:solidFill>
            <a:prstDash val="solid"/>
            <a:round/>
            <a:tailEnd type="arrow"/>
          </a:ln>
          <a:effectLst>
            <a:outerShdw blurRad="50800" dist="38100" dir="5400000" algn="t" rotWithShape="0">
              <a:prstClr val="black">
                <a:alpha val="40000"/>
              </a:prstClr>
            </a:outerShdw>
          </a:effectLst>
          <a:sp3d/>
        </p:spPr>
        <p:style>
          <a:lnRef idx="0">
            <a:scrgbClr r="0" g="0" b="0"/>
          </a:lnRef>
          <a:fillRef idx="0">
            <a:scrgbClr r="0" g="0" b="0"/>
          </a:fillRef>
          <a:effectRef idx="0">
            <a:scrgbClr r="0" g="0" b="0"/>
          </a:effectRef>
          <a:fontRef idx="none"/>
        </p:style>
      </p:cxnSp>
      <p:sp>
        <p:nvSpPr>
          <p:cNvPr id="19" name="Isosceles Triangle 18"/>
          <p:cNvSpPr/>
          <p:nvPr/>
        </p:nvSpPr>
        <p:spPr>
          <a:xfrm>
            <a:off x="5842000" y="0"/>
            <a:ext cx="3505200" cy="6019800"/>
          </a:xfrm>
          <a:prstGeom prst="triangle">
            <a:avLst/>
          </a:prstGeom>
          <a:noFill/>
          <a:ln w="190500" cap="flat">
            <a:solidFill>
              <a:srgbClr val="92D05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6" name="TextBox 5">
            <a:extLst>
              <a:ext uri="{FF2B5EF4-FFF2-40B4-BE49-F238E27FC236}">
                <a16:creationId xmlns:a16="http://schemas.microsoft.com/office/drawing/2014/main" id="{E736794B-D61E-45C3-BE27-C13B9EFD3E4A}"/>
              </a:ext>
            </a:extLst>
          </p:cNvPr>
          <p:cNvSpPr txBox="1"/>
          <p:nvPr/>
        </p:nvSpPr>
        <p:spPr>
          <a:xfrm>
            <a:off x="11328400" y="8669932"/>
            <a:ext cx="4927600" cy="471922"/>
          </a:xfrm>
          <a:prstGeom prst="rect">
            <a:avLst/>
          </a:prstGeom>
          <a:noFill/>
          <a:ln w="12700" cap="flat">
            <a:noFill/>
            <a:miter lim="400000"/>
          </a:ln>
          <a:effectLst>
            <a:outerShdw blurRad="50800" dist="38100" dir="27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r>
              <a:rPr kumimoji="0" lang="en-US" sz="2000" b="0" i="1" u="none" strike="noStrike" cap="none" spc="0" normalizeH="0" baseline="0" dirty="0">
                <a:ln>
                  <a:noFill/>
                </a:ln>
                <a:solidFill>
                  <a:schemeClr val="bg1"/>
                </a:solidFill>
                <a:effectLst/>
                <a:uFillTx/>
                <a:latin typeface="+mj-lt"/>
                <a:ea typeface="+mj-ea"/>
                <a:cs typeface="+mj-cs"/>
                <a:sym typeface="Verdana"/>
              </a:rPr>
              <a:t>Titanfall 2 </a:t>
            </a:r>
            <a:r>
              <a:rPr kumimoji="0" lang="en-US" sz="2000" b="0" i="0" u="none" strike="noStrike" cap="none" spc="0" normalizeH="0" baseline="0" dirty="0">
                <a:ln>
                  <a:noFill/>
                </a:ln>
                <a:solidFill>
                  <a:schemeClr val="bg1"/>
                </a:solidFill>
                <a:effectLst/>
                <a:uFillTx/>
                <a:latin typeface="+mj-lt"/>
                <a:ea typeface="+mj-ea"/>
                <a:cs typeface="+mj-cs"/>
                <a:sym typeface="Verdana"/>
              </a:rPr>
              <a:t>– Respawn Entertainment</a:t>
            </a:r>
          </a:p>
        </p:txBody>
      </p:sp>
    </p:spTree>
  </p:cSld>
  <p:clrMapOvr>
    <a:masterClrMapping/>
  </p:clrMapOvr>
  <p:transition spd="med"/>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noProof="0" dirty="0">
                <a:solidFill>
                  <a:srgbClr val="C00000"/>
                </a:solidFill>
                <a:effectLst>
                  <a:outerShdw blurRad="38100" dist="38100" dir="2700000" algn="tl">
                    <a:srgbClr val="000000">
                      <a:alpha val="43137"/>
                    </a:srgbClr>
                  </a:outerShdw>
                </a:effectLst>
                <a:latin typeface="Arial"/>
                <a:ea typeface="Arial"/>
                <a:cs typeface="Arial"/>
                <a:sym typeface="Arial"/>
              </a:rPr>
              <a:t>Not Exclusive to Games</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
        <p:nvSpPr>
          <p:cNvPr id="3" name="TextBox 2"/>
          <p:cNvSpPr txBox="1"/>
          <p:nvPr/>
        </p:nvSpPr>
        <p:spPr>
          <a:xfrm>
            <a:off x="889001" y="1752600"/>
            <a:ext cx="14935200" cy="274946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4200" b="0" i="0" u="none" strike="noStrike" cap="none" spc="0" normalizeH="0" baseline="0" dirty="0">
                <a:ln>
                  <a:noFill/>
                </a:ln>
                <a:solidFill>
                  <a:schemeClr val="bg1"/>
                </a:solidFill>
                <a:effectLst/>
                <a:uFillTx/>
                <a:latin typeface="+mj-lt"/>
                <a:ea typeface="+mj-ea"/>
                <a:cs typeface="+mj-cs"/>
                <a:sym typeface="Verdana"/>
              </a:rPr>
              <a:t>Many of these tips are also used in other disciplines</a:t>
            </a:r>
            <a:r>
              <a:rPr kumimoji="0" lang="en-US" sz="4200" b="0" i="0" u="none" strike="noStrike" cap="none" spc="0" normalizeH="0" dirty="0">
                <a:ln>
                  <a:noFill/>
                </a:ln>
                <a:solidFill>
                  <a:schemeClr val="bg1"/>
                </a:solidFill>
                <a:effectLst/>
                <a:uFillTx/>
                <a:latin typeface="+mj-lt"/>
                <a:ea typeface="+mj-ea"/>
                <a:cs typeface="+mj-cs"/>
                <a:sym typeface="Verdana"/>
              </a:rPr>
              <a:t> such as photography, psychology, and architecture.</a:t>
            </a:r>
            <a:br>
              <a:rPr kumimoji="0" lang="en-US" sz="4200" b="0" i="0" u="none" strike="noStrike" cap="none" spc="0" normalizeH="0" dirty="0">
                <a:ln>
                  <a:noFill/>
                </a:ln>
                <a:solidFill>
                  <a:schemeClr val="bg1"/>
                </a:solidFill>
                <a:effectLst/>
                <a:uFillTx/>
                <a:latin typeface="+mj-lt"/>
                <a:ea typeface="+mj-ea"/>
                <a:cs typeface="+mj-cs"/>
                <a:sym typeface="Verdana"/>
              </a:rPr>
            </a:br>
            <a:endParaRPr kumimoji="0" lang="en-US" sz="4200" b="0" i="0" u="none" strike="noStrike" cap="none" spc="0" normalizeH="0" dirty="0">
              <a:ln>
                <a:noFill/>
              </a:ln>
              <a:solidFill>
                <a:schemeClr val="bg1"/>
              </a:solidFill>
              <a:effectLst/>
              <a:uFillTx/>
              <a:latin typeface="+mj-lt"/>
              <a:ea typeface="+mj-ea"/>
              <a:cs typeface="+mj-cs"/>
              <a:sym typeface="Verdana"/>
            </a:endParaRPr>
          </a:p>
          <a:p>
            <a:pPr marL="571500" marR="0" indent="-571500" algn="l" defTabSz="1625600" rtl="0" fontAlgn="auto" latinLnBrk="0" hangingPunct="0">
              <a:lnSpc>
                <a:spcPct val="100000"/>
              </a:lnSpc>
              <a:spcBef>
                <a:spcPts val="0"/>
              </a:spcBef>
              <a:spcAft>
                <a:spcPts val="0"/>
              </a:spcAft>
              <a:buClrTx/>
              <a:buSzTx/>
              <a:buFont typeface="Arial" panose="020B0604020202020204" pitchFamily="34" charset="0"/>
              <a:buChar char="•"/>
              <a:tabLst/>
            </a:pPr>
            <a:r>
              <a:rPr lang="en-US" dirty="0">
                <a:solidFill>
                  <a:schemeClr val="bg1"/>
                </a:solidFill>
              </a:rPr>
              <a:t>Here’s an example…</a:t>
            </a:r>
            <a:endParaRPr kumimoji="0" lang="en-US" sz="4200" b="0" i="0" u="none" strike="noStrike" cap="none" spc="0" normalizeH="0" dirty="0">
              <a:ln>
                <a:noFill/>
              </a:ln>
              <a:solidFill>
                <a:schemeClr val="bg1"/>
              </a:solidFill>
              <a:effectLst/>
              <a:uFillTx/>
              <a:latin typeface="+mj-lt"/>
              <a:ea typeface="+mj-ea"/>
              <a:cs typeface="+mj-cs"/>
              <a:sym typeface="Verdana"/>
            </a:endParaRPr>
          </a:p>
        </p:txBody>
      </p:sp>
      <p:pic>
        <p:nvPicPr>
          <p:cNvPr id="5" name="Picture 4">
            <a:extLst>
              <a:ext uri="{FF2B5EF4-FFF2-40B4-BE49-F238E27FC236}">
                <a16:creationId xmlns:a16="http://schemas.microsoft.com/office/drawing/2014/main" id="{6F2BAF35-6252-4C22-8BA0-EFDF8A65BF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62650"/>
            <a:ext cx="3467100" cy="2281350"/>
          </a:xfrm>
          <a:prstGeom prst="rect">
            <a:avLst/>
          </a:prstGeom>
        </p:spPr>
      </p:pic>
    </p:spTree>
    <p:extLst>
      <p:ext uri="{BB962C8B-B14F-4D97-AF65-F5344CB8AC3E}">
        <p14:creationId xmlns:p14="http://schemas.microsoft.com/office/powerpoint/2010/main" val="1279776786"/>
      </p:ext>
    </p:extLst>
  </p:cSld>
  <p:clrMapOvr>
    <a:masterClrMapping/>
  </p:clrMapOvr>
  <p:transition spd="med"/>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lh3.googleusercontent.com/h7z9yZyQZYSjOXLwpomk8HrYMJrovcBbGQdJlAF30l0eT-T5Ia1A0kP_jj-0wV-cdvI3bI8t3Jxe-sNvwYSGXoZ0V_AzqcvTx3yFueVATaFmGqpKZRmn7fSjk4yXRPbHgxtZbwTRXHC7pyGINiOOBUodTJSHvqrLO3dK6sdO-zl2twW4QSkCeO-HFluRnJud1qKmv2gwfOaWFlOfdDNqqwMSDySXIRV4dSonByqmRYLlMbfh6rQ62AOf-4lHJTyg9V2gIpXoIOVhlG5GcbhJ0mLiwWQrk29b2-jdDL3IxlzUYhB0BUKPK61dpzoRfyG-9yhk8_1dtSXKhC4cZ9zcuoFYrnZb8UmEP7iRO3z9Pv_vhV0nUc9gNN6kpTnYlj_KggRqVAsK-tXSQzHmiPq2x_AG26i7W1iz4eUq_k4ko7S7389J2G066zyYj0Ukdg0OJVA_jmfPN1dqI34U0cA3ZphDX_vlWIUyFPiFlbgEF0n6Tt7JZA6VRQB5QKKlxJxGzCd04yRNNy9VnK5fQWWlgLEXJuOhU4-x_QtZvrYGd7FWf5VtWlTTS2dOAoAtmi2KycJmKp4XkFEOtHjhb_pP1AngyznuQom6kJXdJYKu=w970-h545-no"/>
          <p:cNvPicPr>
            <a:picLocks noChangeAspect="1" noChangeArrowheads="1"/>
          </p:cNvPicPr>
          <p:nvPr/>
        </p:nvPicPr>
        <p:blipFill>
          <a:blip r:embed="rId3" cstate="print"/>
          <a:srcRect/>
          <a:stretch>
            <a:fillRect/>
          </a:stretch>
        </p:blipFill>
        <p:spPr bwMode="auto">
          <a:xfrm>
            <a:off x="-18639" y="1"/>
            <a:ext cx="16274639" cy="9144000"/>
          </a:xfrm>
          <a:prstGeom prst="rect">
            <a:avLst/>
          </a:prstGeom>
          <a:noFill/>
        </p:spPr>
      </p:pic>
      <p:pic>
        <p:nvPicPr>
          <p:cNvPr id="7" name="Picture 6">
            <a:extLst>
              <a:ext uri="{FF2B5EF4-FFF2-40B4-BE49-F238E27FC236}">
                <a16:creationId xmlns:a16="http://schemas.microsoft.com/office/drawing/2014/main" id="{D86BDDF6-CF0B-402D-8317-7ADAB0B7A49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7806944"/>
            <a:ext cx="2032000" cy="1337055"/>
          </a:xfrm>
          <a:prstGeom prst="rect">
            <a:avLst/>
          </a:prstGeom>
        </p:spPr>
      </p:pic>
    </p:spTree>
    <p:extLst>
      <p:ext uri="{BB962C8B-B14F-4D97-AF65-F5344CB8AC3E}">
        <p14:creationId xmlns:p14="http://schemas.microsoft.com/office/powerpoint/2010/main" val="3898359754"/>
      </p:ext>
    </p:extLst>
  </p:cSld>
  <p:clrMapOvr>
    <a:masterClrMapping/>
  </p:clrMapOvr>
  <p:transition spd="med"/>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lh3.googleusercontent.com/h7z9yZyQZYSjOXLwpomk8HrYMJrovcBbGQdJlAF30l0eT-T5Ia1A0kP_jj-0wV-cdvI3bI8t3Jxe-sNvwYSGXoZ0V_AzqcvTx3yFueVATaFmGqpKZRmn7fSjk4yXRPbHgxtZbwTRXHC7pyGINiOOBUodTJSHvqrLO3dK6sdO-zl2twW4QSkCeO-HFluRnJud1qKmv2gwfOaWFlOfdDNqqwMSDySXIRV4dSonByqmRYLlMbfh6rQ62AOf-4lHJTyg9V2gIpXoIOVhlG5GcbhJ0mLiwWQrk29b2-jdDL3IxlzUYhB0BUKPK61dpzoRfyG-9yhk8_1dtSXKhC4cZ9zcuoFYrnZb8UmEP7iRO3z9Pv_vhV0nUc9gNN6kpTnYlj_KggRqVAsK-tXSQzHmiPq2x_AG26i7W1iz4eUq_k4ko7S7389J2G066zyYj0Ukdg0OJVA_jmfPN1dqI34U0cA3ZphDX_vlWIUyFPiFlbgEF0n6Tt7JZA6VRQB5QKKlxJxGzCd04yRNNy9VnK5fQWWlgLEXJuOhU4-x_QtZvrYGd7FWf5VtWlTTS2dOAoAtmi2KycJmKp4XkFEOtHjhb_pP1AngyznuQom6kJXdJYKu=w970-h545-no"/>
          <p:cNvPicPr>
            <a:picLocks noChangeAspect="1" noChangeArrowheads="1"/>
          </p:cNvPicPr>
          <p:nvPr/>
        </p:nvPicPr>
        <p:blipFill>
          <a:blip r:embed="rId3" cstate="print"/>
          <a:srcRect/>
          <a:stretch>
            <a:fillRect/>
          </a:stretch>
        </p:blipFill>
        <p:spPr bwMode="auto">
          <a:xfrm>
            <a:off x="-18639" y="1"/>
            <a:ext cx="16274639" cy="9144000"/>
          </a:xfrm>
          <a:prstGeom prst="rect">
            <a:avLst/>
          </a:prstGeom>
          <a:noFill/>
        </p:spPr>
      </p:pic>
      <p:cxnSp>
        <p:nvCxnSpPr>
          <p:cNvPr id="5" name="Straight Arrow Connector 4"/>
          <p:cNvCxnSpPr/>
          <p:nvPr/>
        </p:nvCxnSpPr>
        <p:spPr>
          <a:xfrm flipH="1">
            <a:off x="9347200" y="533400"/>
            <a:ext cx="6629400" cy="2743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p:cNvCxnSpPr/>
          <p:nvPr/>
        </p:nvCxnSpPr>
        <p:spPr>
          <a:xfrm flipH="1" flipV="1">
            <a:off x="11023600" y="5562600"/>
            <a:ext cx="5384800" cy="2590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1" name="Straight Arrow Connector 10"/>
          <p:cNvCxnSpPr/>
          <p:nvPr/>
        </p:nvCxnSpPr>
        <p:spPr>
          <a:xfrm flipH="1">
            <a:off x="4241800" y="0"/>
            <a:ext cx="76200" cy="4724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2" name="Straight Arrow Connector 11"/>
          <p:cNvCxnSpPr/>
          <p:nvPr/>
        </p:nvCxnSpPr>
        <p:spPr>
          <a:xfrm>
            <a:off x="0" y="609600"/>
            <a:ext cx="3098800" cy="4648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4" name="Straight Arrow Connector 13"/>
          <p:cNvCxnSpPr/>
          <p:nvPr/>
        </p:nvCxnSpPr>
        <p:spPr>
          <a:xfrm flipV="1">
            <a:off x="0" y="6629400"/>
            <a:ext cx="2565400" cy="1447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6" name="Straight Arrow Connector 15"/>
          <p:cNvCxnSpPr/>
          <p:nvPr/>
        </p:nvCxnSpPr>
        <p:spPr>
          <a:xfrm flipH="1">
            <a:off x="10337800" y="3505200"/>
            <a:ext cx="5918200" cy="914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7" name="Straight Arrow Connector 16"/>
          <p:cNvCxnSpPr/>
          <p:nvPr/>
        </p:nvCxnSpPr>
        <p:spPr>
          <a:xfrm flipH="1">
            <a:off x="8813800" y="152400"/>
            <a:ext cx="2743200" cy="2362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pic>
        <p:nvPicPr>
          <p:cNvPr id="13" name="Picture 12">
            <a:extLst>
              <a:ext uri="{FF2B5EF4-FFF2-40B4-BE49-F238E27FC236}">
                <a16:creationId xmlns:a16="http://schemas.microsoft.com/office/drawing/2014/main" id="{A237D418-E37B-48E6-8E7B-5FE6BEB1FEF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7806944"/>
            <a:ext cx="2032000" cy="1337055"/>
          </a:xfrm>
          <a:prstGeom prst="rect">
            <a:avLst/>
          </a:prstGeom>
        </p:spPr>
      </p:pic>
    </p:spTree>
    <p:extLst>
      <p:ext uri="{BB962C8B-B14F-4D97-AF65-F5344CB8AC3E}">
        <p14:creationId xmlns:p14="http://schemas.microsoft.com/office/powerpoint/2010/main" val="3568759255"/>
      </p:ext>
    </p:extLst>
  </p:cSld>
  <p:clrMapOvr>
    <a:masterClrMapping/>
  </p:clrMapOvr>
  <p:transition spd="med"/>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lh3.googleusercontent.com/h7z9yZyQZYSjOXLwpomk8HrYMJrovcBbGQdJlAF30l0eT-T5Ia1A0kP_jj-0wV-cdvI3bI8t3Jxe-sNvwYSGXoZ0V_AzqcvTx3yFueVATaFmGqpKZRmn7fSjk4yXRPbHgxtZbwTRXHC7pyGINiOOBUodTJSHvqrLO3dK6sdO-zl2twW4QSkCeO-HFluRnJud1qKmv2gwfOaWFlOfdDNqqwMSDySXIRV4dSonByqmRYLlMbfh6rQ62AOf-4lHJTyg9V2gIpXoIOVhlG5GcbhJ0mLiwWQrk29b2-jdDL3IxlzUYhB0BUKPK61dpzoRfyG-9yhk8_1dtSXKhC4cZ9zcuoFYrnZb8UmEP7iRO3z9Pv_vhV0nUc9gNN6kpTnYlj_KggRqVAsK-tXSQzHmiPq2x_AG26i7W1iz4eUq_k4ko7S7389J2G066zyYj0Ukdg0OJVA_jmfPN1dqI34U0cA3ZphDX_vlWIUyFPiFlbgEF0n6Tt7JZA6VRQB5QKKlxJxGzCd04yRNNy9VnK5fQWWlgLEXJuOhU4-x_QtZvrYGd7FWf5VtWlTTS2dOAoAtmi2KycJmKp4XkFEOtHjhb_pP1AngyznuQom6kJXdJYKu=w970-h545-no"/>
          <p:cNvPicPr>
            <a:picLocks noChangeAspect="1" noChangeArrowheads="1"/>
          </p:cNvPicPr>
          <p:nvPr/>
        </p:nvPicPr>
        <p:blipFill>
          <a:blip r:embed="rId3" cstate="print"/>
          <a:srcRect/>
          <a:stretch>
            <a:fillRect/>
          </a:stretch>
        </p:blipFill>
        <p:spPr bwMode="auto">
          <a:xfrm>
            <a:off x="-18639" y="1"/>
            <a:ext cx="16274639" cy="9144000"/>
          </a:xfrm>
          <a:prstGeom prst="rect">
            <a:avLst/>
          </a:prstGeom>
          <a:noFill/>
        </p:spPr>
      </p:pic>
      <p:cxnSp>
        <p:nvCxnSpPr>
          <p:cNvPr id="5" name="Straight Arrow Connector 4"/>
          <p:cNvCxnSpPr/>
          <p:nvPr/>
        </p:nvCxnSpPr>
        <p:spPr>
          <a:xfrm flipH="1">
            <a:off x="9347200" y="533400"/>
            <a:ext cx="6629400" cy="2743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p:cNvCxnSpPr/>
          <p:nvPr/>
        </p:nvCxnSpPr>
        <p:spPr>
          <a:xfrm flipH="1" flipV="1">
            <a:off x="11023600" y="5562600"/>
            <a:ext cx="5384800" cy="2590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1" name="Oval 10"/>
          <p:cNvSpPr/>
          <p:nvPr/>
        </p:nvSpPr>
        <p:spPr>
          <a:xfrm>
            <a:off x="2641600" y="4724400"/>
            <a:ext cx="3886200" cy="3886200"/>
          </a:xfrm>
          <a:prstGeom prst="ellipse">
            <a:avLst/>
          </a:prstGeom>
          <a:solidFill>
            <a:srgbClr val="FFFFFF">
              <a:alpha val="31000"/>
            </a:srgbClr>
          </a:solidFill>
          <a:ln w="38100" cap="flat">
            <a:solidFill>
              <a:schemeClr val="accent1"/>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cxnSp>
        <p:nvCxnSpPr>
          <p:cNvPr id="12" name="Straight Arrow Connector 11"/>
          <p:cNvCxnSpPr/>
          <p:nvPr/>
        </p:nvCxnSpPr>
        <p:spPr>
          <a:xfrm flipH="1">
            <a:off x="4241800" y="0"/>
            <a:ext cx="76200" cy="4724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6" name="Straight Arrow Connector 15"/>
          <p:cNvCxnSpPr/>
          <p:nvPr/>
        </p:nvCxnSpPr>
        <p:spPr>
          <a:xfrm>
            <a:off x="0" y="609600"/>
            <a:ext cx="3098800" cy="4648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7" name="Straight Arrow Connector 16"/>
          <p:cNvCxnSpPr/>
          <p:nvPr/>
        </p:nvCxnSpPr>
        <p:spPr>
          <a:xfrm flipV="1">
            <a:off x="0" y="6629400"/>
            <a:ext cx="2565400" cy="1447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8" name="Straight Arrow Connector 17"/>
          <p:cNvCxnSpPr/>
          <p:nvPr/>
        </p:nvCxnSpPr>
        <p:spPr>
          <a:xfrm flipH="1">
            <a:off x="10337800" y="3505200"/>
            <a:ext cx="5918200" cy="914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9" name="Straight Arrow Connector 18"/>
          <p:cNvCxnSpPr/>
          <p:nvPr/>
        </p:nvCxnSpPr>
        <p:spPr>
          <a:xfrm flipH="1">
            <a:off x="8813800" y="152400"/>
            <a:ext cx="2743200" cy="2362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pic>
        <p:nvPicPr>
          <p:cNvPr id="14" name="Picture 13">
            <a:extLst>
              <a:ext uri="{FF2B5EF4-FFF2-40B4-BE49-F238E27FC236}">
                <a16:creationId xmlns:a16="http://schemas.microsoft.com/office/drawing/2014/main" id="{192FAAE6-30D5-4687-ADBE-98E3B35683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7806944"/>
            <a:ext cx="2032000" cy="1337055"/>
          </a:xfrm>
          <a:prstGeom prst="rect">
            <a:avLst/>
          </a:prstGeom>
        </p:spPr>
      </p:pic>
    </p:spTree>
    <p:extLst>
      <p:ext uri="{BB962C8B-B14F-4D97-AF65-F5344CB8AC3E}">
        <p14:creationId xmlns:p14="http://schemas.microsoft.com/office/powerpoint/2010/main" val="2715695282"/>
      </p:ext>
    </p:extLst>
  </p:cSld>
  <p:clrMapOvr>
    <a:masterClrMapping/>
  </p:clrMapOvr>
  <p:transition spd="med"/>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lh3.googleusercontent.com/h7z9yZyQZYSjOXLwpomk8HrYMJrovcBbGQdJlAF30l0eT-T5Ia1A0kP_jj-0wV-cdvI3bI8t3Jxe-sNvwYSGXoZ0V_AzqcvTx3yFueVATaFmGqpKZRmn7fSjk4yXRPbHgxtZbwTRXHC7pyGINiOOBUodTJSHvqrLO3dK6sdO-zl2twW4QSkCeO-HFluRnJud1qKmv2gwfOaWFlOfdDNqqwMSDySXIRV4dSonByqmRYLlMbfh6rQ62AOf-4lHJTyg9V2gIpXoIOVhlG5GcbhJ0mLiwWQrk29b2-jdDL3IxlzUYhB0BUKPK61dpzoRfyG-9yhk8_1dtSXKhC4cZ9zcuoFYrnZb8UmEP7iRO3z9Pv_vhV0nUc9gNN6kpTnYlj_KggRqVAsK-tXSQzHmiPq2x_AG26i7W1iz4eUq_k4ko7S7389J2G066zyYj0Ukdg0OJVA_jmfPN1dqI34U0cA3ZphDX_vlWIUyFPiFlbgEF0n6Tt7JZA6VRQB5QKKlxJxGzCd04yRNNy9VnK5fQWWlgLEXJuOhU4-x_QtZvrYGd7FWf5VtWlTTS2dOAoAtmi2KycJmKp4XkFEOtHjhb_pP1AngyznuQom6kJXdJYKu=w970-h545-no"/>
          <p:cNvPicPr>
            <a:picLocks noChangeAspect="1" noChangeArrowheads="1"/>
          </p:cNvPicPr>
          <p:nvPr/>
        </p:nvPicPr>
        <p:blipFill>
          <a:blip r:embed="rId3" cstate="print"/>
          <a:srcRect/>
          <a:stretch>
            <a:fillRect/>
          </a:stretch>
        </p:blipFill>
        <p:spPr bwMode="auto">
          <a:xfrm>
            <a:off x="-18639" y="1"/>
            <a:ext cx="16274639" cy="9144000"/>
          </a:xfrm>
          <a:prstGeom prst="rect">
            <a:avLst/>
          </a:prstGeom>
          <a:noFill/>
        </p:spPr>
      </p:pic>
      <p:cxnSp>
        <p:nvCxnSpPr>
          <p:cNvPr id="5" name="Straight Arrow Connector 4"/>
          <p:cNvCxnSpPr/>
          <p:nvPr/>
        </p:nvCxnSpPr>
        <p:spPr>
          <a:xfrm flipH="1">
            <a:off x="10337800" y="3505200"/>
            <a:ext cx="5918200" cy="914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8" name="Straight Arrow Connector 7"/>
          <p:cNvCxnSpPr/>
          <p:nvPr/>
        </p:nvCxnSpPr>
        <p:spPr>
          <a:xfrm flipH="1">
            <a:off x="8813800" y="152400"/>
            <a:ext cx="2743200" cy="2362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0" name="Straight Arrow Connector 9"/>
          <p:cNvCxnSpPr/>
          <p:nvPr/>
        </p:nvCxnSpPr>
        <p:spPr>
          <a:xfrm flipH="1" flipV="1">
            <a:off x="11023600" y="5562600"/>
            <a:ext cx="5384800" cy="2590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3" name="Straight Arrow Connector 12"/>
          <p:cNvCxnSpPr/>
          <p:nvPr/>
        </p:nvCxnSpPr>
        <p:spPr>
          <a:xfrm>
            <a:off x="0" y="609600"/>
            <a:ext cx="3098800" cy="4648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15" name="Straight Arrow Connector 14"/>
          <p:cNvCxnSpPr/>
          <p:nvPr/>
        </p:nvCxnSpPr>
        <p:spPr>
          <a:xfrm flipV="1">
            <a:off x="0" y="6629400"/>
            <a:ext cx="2565400" cy="14478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sp>
        <p:nvSpPr>
          <p:cNvPr id="11" name="Oval 10"/>
          <p:cNvSpPr/>
          <p:nvPr/>
        </p:nvSpPr>
        <p:spPr>
          <a:xfrm>
            <a:off x="2641600" y="4724400"/>
            <a:ext cx="3886200" cy="3886200"/>
          </a:xfrm>
          <a:prstGeom prst="ellipse">
            <a:avLst/>
          </a:prstGeom>
          <a:solidFill>
            <a:srgbClr val="FFFFFF">
              <a:alpha val="31000"/>
            </a:srgbClr>
          </a:solidFill>
          <a:ln w="38100" cap="flat">
            <a:solidFill>
              <a:schemeClr val="accent1"/>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sp>
        <p:nvSpPr>
          <p:cNvPr id="12" name="Isosceles Triangle 11"/>
          <p:cNvSpPr/>
          <p:nvPr/>
        </p:nvSpPr>
        <p:spPr>
          <a:xfrm rot="1400125">
            <a:off x="5572859" y="36271"/>
            <a:ext cx="1143000" cy="4648200"/>
          </a:xfrm>
          <a:prstGeom prst="triangle">
            <a:avLst/>
          </a:prstGeom>
          <a:solidFill>
            <a:srgbClr val="FFFFFF">
              <a:alpha val="24000"/>
            </a:srgbClr>
          </a:solidFill>
          <a:ln w="38100" cap="flat">
            <a:solidFill>
              <a:schemeClr val="accent1"/>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0" marR="0" indent="0" algn="l" defTabSz="1625600" rtl="0" fontAlgn="auto" latinLnBrk="0" hangingPunct="0">
              <a:lnSpc>
                <a:spcPct val="100000"/>
              </a:lnSpc>
              <a:spcBef>
                <a:spcPts val="0"/>
              </a:spcBef>
              <a:spcAft>
                <a:spcPts val="0"/>
              </a:spcAft>
              <a:buClrTx/>
              <a:buSzTx/>
              <a:buFontTx/>
              <a:buNone/>
              <a:tabLst/>
            </a:pPr>
            <a:endParaRPr kumimoji="0" lang="en-US" sz="4200" b="0" i="0" u="none" strike="noStrike" cap="none" spc="0" normalizeH="0" baseline="0">
              <a:ln>
                <a:noFill/>
              </a:ln>
              <a:solidFill>
                <a:srgbClr val="1F497D"/>
              </a:solidFill>
              <a:effectLst/>
              <a:uFillTx/>
              <a:latin typeface="+mj-lt"/>
              <a:ea typeface="+mj-ea"/>
              <a:cs typeface="+mj-cs"/>
              <a:sym typeface="Verdana"/>
            </a:endParaRPr>
          </a:p>
        </p:txBody>
      </p:sp>
      <p:cxnSp>
        <p:nvCxnSpPr>
          <p:cNvPr id="24" name="Straight Arrow Connector 23"/>
          <p:cNvCxnSpPr/>
          <p:nvPr/>
        </p:nvCxnSpPr>
        <p:spPr>
          <a:xfrm flipH="1">
            <a:off x="9347200" y="533400"/>
            <a:ext cx="6629400" cy="27432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cxnSp>
        <p:nvCxnSpPr>
          <p:cNvPr id="25" name="Straight Arrow Connector 24"/>
          <p:cNvCxnSpPr/>
          <p:nvPr/>
        </p:nvCxnSpPr>
        <p:spPr>
          <a:xfrm flipH="1">
            <a:off x="4241800" y="0"/>
            <a:ext cx="76200" cy="4724400"/>
          </a:xfrm>
          <a:prstGeom prst="straightConnector1">
            <a:avLst/>
          </a:prstGeom>
          <a:noFill/>
          <a:ln w="76200" cap="flat">
            <a:solidFill>
              <a:srgbClr val="FF0000"/>
            </a:solidFill>
            <a:prstDash val="solid"/>
            <a:round/>
            <a:tailEnd type="arrow"/>
          </a:ln>
          <a:effectLst>
            <a:outerShdw blurRad="63500" dist="25400" dir="5400000" rotWithShape="0">
              <a:srgbClr val="000000">
                <a:alpha val="38000"/>
              </a:srgbClr>
            </a:outerShdw>
          </a:effectLst>
          <a:sp3d/>
        </p:spPr>
        <p:style>
          <a:lnRef idx="0">
            <a:scrgbClr r="0" g="0" b="0"/>
          </a:lnRef>
          <a:fillRef idx="0">
            <a:scrgbClr r="0" g="0" b="0"/>
          </a:fillRef>
          <a:effectRef idx="0">
            <a:scrgbClr r="0" g="0" b="0"/>
          </a:effectRef>
          <a:fontRef idx="none"/>
        </p:style>
      </p:cxnSp>
      <p:pic>
        <p:nvPicPr>
          <p:cNvPr id="16" name="Picture 15">
            <a:extLst>
              <a:ext uri="{FF2B5EF4-FFF2-40B4-BE49-F238E27FC236}">
                <a16:creationId xmlns:a16="http://schemas.microsoft.com/office/drawing/2014/main" id="{65A5299A-8704-4BFB-B2CF-7AF9768C54E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7806944"/>
            <a:ext cx="2032000" cy="1337055"/>
          </a:xfrm>
          <a:prstGeom prst="rect">
            <a:avLst/>
          </a:prstGeom>
        </p:spPr>
      </p:pic>
    </p:spTree>
    <p:extLst>
      <p:ext uri="{BB962C8B-B14F-4D97-AF65-F5344CB8AC3E}">
        <p14:creationId xmlns:p14="http://schemas.microsoft.com/office/powerpoint/2010/main" val="2716045763"/>
      </p:ext>
    </p:extLst>
  </p:cSld>
  <p:clrMapOvr>
    <a:masterClrMapping/>
  </p:clrMapOvr>
  <p:transition spd="med"/>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lh3.googleusercontent.com/h7z9yZyQZYSjOXLwpomk8HrYMJrovcBbGQdJlAF30l0eT-T5Ia1A0kP_jj-0wV-cdvI3bI8t3Jxe-sNvwYSGXoZ0V_AzqcvTx3yFueVATaFmGqpKZRmn7fSjk4yXRPbHgxtZbwTRXHC7pyGINiOOBUodTJSHvqrLO3dK6sdO-zl2twW4QSkCeO-HFluRnJud1qKmv2gwfOaWFlOfdDNqqwMSDySXIRV4dSonByqmRYLlMbfh6rQ62AOf-4lHJTyg9V2gIpXoIOVhlG5GcbhJ0mLiwWQrk29b2-jdDL3IxlzUYhB0BUKPK61dpzoRfyG-9yhk8_1dtSXKhC4cZ9zcuoFYrnZb8UmEP7iRO3z9Pv_vhV0nUc9gNN6kpTnYlj_KggRqVAsK-tXSQzHmiPq2x_AG26i7W1iz4eUq_k4ko7S7389J2G066zyYj0Ukdg0OJVA_jmfPN1dqI34U0cA3ZphDX_vlWIUyFPiFlbgEF0n6Tt7JZA6VRQB5QKKlxJxGzCd04yRNNy9VnK5fQWWlgLEXJuOhU4-x_QtZvrYGd7FWf5VtWlTTS2dOAoAtmi2KycJmKp4XkFEOtHjhb_pP1AngyznuQom6kJXdJYKu=w970-h545-no"/>
          <p:cNvPicPr>
            <a:picLocks noChangeAspect="1" noChangeArrowheads="1"/>
          </p:cNvPicPr>
          <p:nvPr/>
        </p:nvPicPr>
        <p:blipFill>
          <a:blip r:embed="rId3" cstate="print"/>
          <a:srcRect/>
          <a:stretch>
            <a:fillRect/>
          </a:stretch>
        </p:blipFill>
        <p:spPr bwMode="auto">
          <a:xfrm>
            <a:off x="-18639" y="1"/>
            <a:ext cx="16274639" cy="9144000"/>
          </a:xfrm>
          <a:prstGeom prst="rect">
            <a:avLst/>
          </a:prstGeom>
          <a:noFill/>
        </p:spPr>
      </p:pic>
      <p:pic>
        <p:nvPicPr>
          <p:cNvPr id="7" name="Picture 6">
            <a:extLst>
              <a:ext uri="{FF2B5EF4-FFF2-40B4-BE49-F238E27FC236}">
                <a16:creationId xmlns:a16="http://schemas.microsoft.com/office/drawing/2014/main" id="{D86BDDF6-CF0B-402D-8317-7ADAB0B7A49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7806944"/>
            <a:ext cx="2032000" cy="1337055"/>
          </a:xfrm>
          <a:prstGeom prst="rect">
            <a:avLst/>
          </a:prstGeom>
        </p:spPr>
      </p:pic>
    </p:spTree>
    <p:extLst>
      <p:ext uri="{BB962C8B-B14F-4D97-AF65-F5344CB8AC3E}">
        <p14:creationId xmlns:p14="http://schemas.microsoft.com/office/powerpoint/2010/main" val="4276326560"/>
      </p:ext>
    </p:extLst>
  </p:cSld>
  <p:clrMapOvr>
    <a:masterClrMapping/>
  </p:clrMapOvr>
  <p:transition spd="med"/>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5232401" y="3505200"/>
            <a:ext cx="6096000"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en-US" sz="6400" b="1" dirty="0">
                <a:solidFill>
                  <a:srgbClr val="C00000"/>
                </a:solidFill>
                <a:effectLst>
                  <a:outerShdw blurRad="38100" dist="38100" dir="2700000" algn="tl">
                    <a:srgbClr val="000000">
                      <a:alpha val="43137"/>
                    </a:srgbClr>
                  </a:outerShdw>
                </a:effectLst>
                <a:latin typeface="Arial"/>
                <a:ea typeface="Arial"/>
                <a:cs typeface="Arial"/>
                <a:sym typeface="Arial"/>
              </a:rPr>
              <a:t>Wrapping Up</a:t>
            </a:r>
            <a:endPar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endParaRPr>
          </a:p>
        </p:txBody>
      </p:sp>
    </p:spTree>
  </p:cSld>
  <p:clrMapOvr>
    <a:masterClrMapping/>
  </p:clrMapOvr>
  <p:transition spd="med"/>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87148159-4F5F-45BA-A3E7-15A60DC191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5600" y="609600"/>
            <a:ext cx="7690574" cy="7639304"/>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797380"/>
      </p:ext>
    </p:extLst>
  </p:cSld>
  <p:clrMapOvr>
    <a:masterClrMapping/>
  </p:clrMapOvr>
  <p:transition spd="med"/>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#blocktober</a:t>
            </a:r>
          </a:p>
        </p:txBody>
      </p:sp>
      <p:pic>
        <p:nvPicPr>
          <p:cNvPr id="17410" name="Picture 2"/>
          <p:cNvPicPr>
            <a:picLocks noChangeAspect="1" noChangeArrowheads="1"/>
          </p:cNvPicPr>
          <p:nvPr/>
        </p:nvPicPr>
        <p:blipFill>
          <a:blip r:embed="rId3" cstate="print"/>
          <a:srcRect/>
          <a:stretch>
            <a:fillRect/>
          </a:stretch>
        </p:blipFill>
        <p:spPr bwMode="auto">
          <a:xfrm>
            <a:off x="5003800" y="1371600"/>
            <a:ext cx="6858000" cy="7063740"/>
          </a:xfrm>
          <a:prstGeom prst="rect">
            <a:avLst/>
          </a:prstGeom>
          <a:noFill/>
          <a:ln w="9525">
            <a:solidFill>
              <a:schemeClr val="bg1"/>
            </a:solidFill>
            <a:miter lim="800000"/>
            <a:headEnd/>
            <a:tailEnd/>
          </a:ln>
        </p:spPr>
      </p:pic>
    </p:spTree>
  </p:cSld>
  <p:clrMapOvr>
    <a:masterClrMapping/>
  </p:clrMapOvr>
  <p:transition spd="med"/>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A34A8775-E293-4046-A8CF-E7921FE5DC78}"/>
              </a:ext>
            </a:extLst>
          </p:cNvPr>
          <p:cNvPicPr>
            <a:picLocks noChangeAspect="1" noChangeArrowheads="1"/>
          </p:cNvPicPr>
          <p:nvPr/>
        </p:nvPicPr>
        <p:blipFill>
          <a:blip r:embed="rId3" cstate="print"/>
          <a:srcRect/>
          <a:stretch>
            <a:fillRect/>
          </a:stretch>
        </p:blipFill>
        <p:spPr bwMode="auto">
          <a:xfrm>
            <a:off x="342477" y="145606"/>
            <a:ext cx="4746277" cy="4271649"/>
          </a:xfrm>
          <a:prstGeom prst="rect">
            <a:avLst/>
          </a:prstGeom>
          <a:noFill/>
          <a:ln w="9525">
            <a:noFill/>
            <a:miter lim="800000"/>
            <a:headEnd/>
            <a:tailEnd/>
          </a:ln>
        </p:spPr>
      </p:pic>
      <p:pic>
        <p:nvPicPr>
          <p:cNvPr id="5" name="Picture 3">
            <a:extLst>
              <a:ext uri="{FF2B5EF4-FFF2-40B4-BE49-F238E27FC236}">
                <a16:creationId xmlns:a16="http://schemas.microsoft.com/office/drawing/2014/main" id="{829E8455-8598-45D2-972D-8AA6707CF275}"/>
              </a:ext>
            </a:extLst>
          </p:cNvPr>
          <p:cNvPicPr>
            <a:picLocks noChangeAspect="1" noChangeArrowheads="1"/>
          </p:cNvPicPr>
          <p:nvPr/>
        </p:nvPicPr>
        <p:blipFill>
          <a:blip r:embed="rId4" cstate="print"/>
          <a:srcRect/>
          <a:stretch>
            <a:fillRect/>
          </a:stretch>
        </p:blipFill>
        <p:spPr bwMode="auto">
          <a:xfrm>
            <a:off x="5774679" y="244779"/>
            <a:ext cx="4706641" cy="4138435"/>
          </a:xfrm>
          <a:prstGeom prst="rect">
            <a:avLst/>
          </a:prstGeom>
          <a:noFill/>
          <a:ln w="9525">
            <a:noFill/>
            <a:miter lim="800000"/>
            <a:headEnd/>
            <a:tailEnd/>
          </a:ln>
        </p:spPr>
      </p:pic>
      <p:pic>
        <p:nvPicPr>
          <p:cNvPr id="6" name="Picture 5">
            <a:extLst>
              <a:ext uri="{FF2B5EF4-FFF2-40B4-BE49-F238E27FC236}">
                <a16:creationId xmlns:a16="http://schemas.microsoft.com/office/drawing/2014/main" id="{226E41C9-5DEE-46BE-9CEC-059C91C2FD25}"/>
              </a:ext>
            </a:extLst>
          </p:cNvPr>
          <p:cNvPicPr>
            <a:picLocks noChangeAspect="1" noChangeArrowheads="1"/>
          </p:cNvPicPr>
          <p:nvPr/>
        </p:nvPicPr>
        <p:blipFill>
          <a:blip r:embed="rId5" cstate="print"/>
          <a:srcRect/>
          <a:stretch>
            <a:fillRect/>
          </a:stretch>
        </p:blipFill>
        <p:spPr bwMode="auto">
          <a:xfrm>
            <a:off x="273699" y="4726745"/>
            <a:ext cx="5454048" cy="3840480"/>
          </a:xfrm>
          <a:prstGeom prst="rect">
            <a:avLst/>
          </a:prstGeom>
          <a:noFill/>
          <a:ln w="9525">
            <a:noFill/>
            <a:miter lim="800000"/>
            <a:headEnd/>
            <a:tailEnd/>
          </a:ln>
        </p:spPr>
      </p:pic>
      <p:pic>
        <p:nvPicPr>
          <p:cNvPr id="7" name="Picture 6">
            <a:extLst>
              <a:ext uri="{FF2B5EF4-FFF2-40B4-BE49-F238E27FC236}">
                <a16:creationId xmlns:a16="http://schemas.microsoft.com/office/drawing/2014/main" id="{98E7B6F1-7EBB-4F2C-8C9E-FE62A108FE35}"/>
              </a:ext>
            </a:extLst>
          </p:cNvPr>
          <p:cNvPicPr>
            <a:picLocks noChangeAspect="1" noChangeArrowheads="1"/>
          </p:cNvPicPr>
          <p:nvPr/>
        </p:nvPicPr>
        <p:blipFill>
          <a:blip r:embed="rId6" cstate="print"/>
          <a:srcRect/>
          <a:stretch>
            <a:fillRect/>
          </a:stretch>
        </p:blipFill>
        <p:spPr bwMode="auto">
          <a:xfrm>
            <a:off x="10982079" y="191197"/>
            <a:ext cx="4951764" cy="4245600"/>
          </a:xfrm>
          <a:prstGeom prst="rect">
            <a:avLst/>
          </a:prstGeom>
          <a:noFill/>
          <a:ln w="9525">
            <a:noFill/>
            <a:miter lim="800000"/>
            <a:headEnd/>
            <a:tailEnd/>
          </a:ln>
        </p:spPr>
      </p:pic>
      <p:pic>
        <p:nvPicPr>
          <p:cNvPr id="8" name="Picture 7">
            <a:extLst>
              <a:ext uri="{FF2B5EF4-FFF2-40B4-BE49-F238E27FC236}">
                <a16:creationId xmlns:a16="http://schemas.microsoft.com/office/drawing/2014/main" id="{323356F7-7CAC-4A32-A4E1-FA7C2388C185}"/>
              </a:ext>
            </a:extLst>
          </p:cNvPr>
          <p:cNvPicPr>
            <a:picLocks noChangeAspect="1" noChangeArrowheads="1"/>
          </p:cNvPicPr>
          <p:nvPr/>
        </p:nvPicPr>
        <p:blipFill>
          <a:blip r:embed="rId7" cstate="print"/>
          <a:srcRect/>
          <a:stretch>
            <a:fillRect/>
          </a:stretch>
        </p:blipFill>
        <p:spPr bwMode="auto">
          <a:xfrm>
            <a:off x="11071072" y="4726745"/>
            <a:ext cx="4745880" cy="3988818"/>
          </a:xfrm>
          <a:prstGeom prst="rect">
            <a:avLst/>
          </a:prstGeom>
          <a:noFill/>
          <a:ln w="9525">
            <a:noFill/>
            <a:miter lim="800000"/>
            <a:headEnd/>
            <a:tailEnd/>
          </a:ln>
        </p:spPr>
      </p:pic>
      <p:pic>
        <p:nvPicPr>
          <p:cNvPr id="9" name="Picture 8">
            <a:extLst>
              <a:ext uri="{FF2B5EF4-FFF2-40B4-BE49-F238E27FC236}">
                <a16:creationId xmlns:a16="http://schemas.microsoft.com/office/drawing/2014/main" id="{7995E1F5-6B9F-4CC7-9FE6-BBE0BD29D5E4}"/>
              </a:ext>
            </a:extLst>
          </p:cNvPr>
          <p:cNvPicPr>
            <a:picLocks noChangeAspect="1" noChangeArrowheads="1"/>
          </p:cNvPicPr>
          <p:nvPr/>
        </p:nvPicPr>
        <p:blipFill>
          <a:blip r:embed="rId8" cstate="print"/>
          <a:srcRect/>
          <a:stretch>
            <a:fillRect/>
          </a:stretch>
        </p:blipFill>
        <p:spPr bwMode="auto">
          <a:xfrm>
            <a:off x="5922107" y="4726745"/>
            <a:ext cx="4706642" cy="3988818"/>
          </a:xfrm>
          <a:prstGeom prst="rect">
            <a:avLst/>
          </a:prstGeom>
          <a:noFill/>
          <a:ln w="9525">
            <a:noFill/>
            <a:miter lim="800000"/>
            <a:headEnd/>
            <a:tailEnd/>
          </a:ln>
        </p:spPr>
      </p:pic>
    </p:spTree>
    <p:extLst>
      <p:ext uri="{BB962C8B-B14F-4D97-AF65-F5344CB8AC3E}">
        <p14:creationId xmlns:p14="http://schemas.microsoft.com/office/powerpoint/2010/main" val="2107657511"/>
      </p:ext>
    </p:extLst>
  </p:cSld>
  <p:clrMapOvr>
    <a:masterClrMapping/>
  </p:clrMapOvr>
  <p:transition spd="med"/>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#blocktober</a:t>
            </a:r>
          </a:p>
        </p:txBody>
      </p:sp>
      <p:pic>
        <p:nvPicPr>
          <p:cNvPr id="17409" name="Picture 1"/>
          <p:cNvPicPr>
            <a:picLocks noChangeAspect="1" noChangeArrowheads="1"/>
          </p:cNvPicPr>
          <p:nvPr/>
        </p:nvPicPr>
        <p:blipFill>
          <a:blip r:embed="rId3" cstate="print"/>
          <a:srcRect/>
          <a:stretch>
            <a:fillRect/>
          </a:stretch>
        </p:blipFill>
        <p:spPr bwMode="auto">
          <a:xfrm>
            <a:off x="7899400" y="914400"/>
            <a:ext cx="7655866" cy="7448550"/>
          </a:xfrm>
          <a:prstGeom prst="rect">
            <a:avLst/>
          </a:prstGeom>
          <a:noFill/>
          <a:ln w="9525">
            <a:noFill/>
            <a:miter lim="800000"/>
            <a:headEnd/>
            <a:tailEnd/>
          </a:ln>
        </p:spPr>
      </p:pic>
      <p:sp>
        <p:nvSpPr>
          <p:cNvPr id="5" name="TextBox 4"/>
          <p:cNvSpPr txBox="1"/>
          <p:nvPr/>
        </p:nvSpPr>
        <p:spPr>
          <a:xfrm>
            <a:off x="508000" y="1752600"/>
            <a:ext cx="7391400" cy="40421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pPr marL="571500" indent="-571500">
              <a:buFont typeface="Arial" panose="020B0604020202020204" pitchFamily="34" charset="0"/>
              <a:buChar char="•"/>
            </a:pPr>
            <a:r>
              <a:rPr lang="en-US" dirty="0">
                <a:solidFill>
                  <a:schemeClr val="bg1"/>
                </a:solidFill>
              </a:rPr>
              <a:t>Follow </a:t>
            </a:r>
            <a:r>
              <a:rPr lang="en-US" dirty="0">
                <a:solidFill>
                  <a:schemeClr val="tx1">
                    <a:lumMod val="60000"/>
                    <a:lumOff val="40000"/>
                  </a:schemeClr>
                </a:solidFill>
              </a:rPr>
              <a:t>@blocktoberLD </a:t>
            </a:r>
            <a:r>
              <a:rPr lang="en-US" dirty="0">
                <a:solidFill>
                  <a:schemeClr val="bg1"/>
                </a:solidFill>
              </a:rPr>
              <a:t>on twitter.</a:t>
            </a:r>
          </a:p>
          <a:p>
            <a:pPr marL="571500" indent="-571500">
              <a:buFont typeface="Arial" panose="020B0604020202020204" pitchFamily="34" charset="0"/>
              <a:buChar char="•"/>
            </a:pPr>
            <a:endParaRPr lang="en-US" dirty="0">
              <a:solidFill>
                <a:schemeClr val="bg1"/>
              </a:solidFill>
            </a:endParaRPr>
          </a:p>
          <a:p>
            <a:pPr marL="571500" indent="-571500">
              <a:buFont typeface="Arial" panose="020B0604020202020204" pitchFamily="34" charset="0"/>
              <a:buChar char="•"/>
            </a:pPr>
            <a:r>
              <a:rPr lang="en-US" dirty="0">
                <a:solidFill>
                  <a:schemeClr val="bg1"/>
                </a:solidFill>
              </a:rPr>
              <a:t>Start your blockmeshes NOW to show off in October! </a:t>
            </a:r>
            <a:r>
              <a:rPr lang="en-US" dirty="0">
                <a:solidFill>
                  <a:schemeClr val="bg1"/>
                </a:solidFill>
                <a:sym typeface="Wingdings" pitchFamily="2" charset="2"/>
              </a:rPr>
              <a:t></a:t>
            </a:r>
            <a:endParaRPr lang="en-US" dirty="0">
              <a:solidFill>
                <a:schemeClr val="bg1"/>
              </a:solidFill>
            </a:endParaRPr>
          </a:p>
        </p:txBody>
      </p:sp>
    </p:spTree>
  </p:cSld>
  <p:clrMapOvr>
    <a:masterClrMapping/>
  </p:clrMapOvr>
  <p:transition spd="med"/>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889000" y="228600"/>
            <a:ext cx="14359467" cy="1388534"/>
          </a:xfrm>
          <a:prstGeom prst="rect">
            <a:avLst/>
          </a:prstGeom>
          <a:ln w="12700">
            <a:miter lim="400000"/>
          </a:ln>
          <a:extLst>
            <a:ext uri="{C572A759-6A51-4108-AA02-DFA0A04FC94B}">
              <ma14:wrappingTextBoxFlag xmlns:ma14="http://schemas.microsoft.com/office/mac/drawingml/2011/main" xmlns="" val="1"/>
            </a:ext>
          </a:extLst>
        </p:spPr>
        <p:txBody>
          <a:bodyPr lIns="81279" tIns="81279" rIns="81279" bIns="81279" anchor="t">
            <a:normAutofit/>
          </a:bodyPr>
          <a:lstStyle/>
          <a:p>
            <a:pPr marL="0" marR="0" lvl="0" indent="0" algn="l" defTabSz="1625600" rtl="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kumimoji="0" lang="en-US" sz="6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Arial"/>
                <a:ea typeface="Arial"/>
                <a:cs typeface="Arial"/>
                <a:sym typeface="Arial"/>
              </a:rPr>
              <a:t>References and Further Reading</a:t>
            </a:r>
          </a:p>
        </p:txBody>
      </p:sp>
      <p:sp>
        <p:nvSpPr>
          <p:cNvPr id="3" name="TextBox 2"/>
          <p:cNvSpPr txBox="1"/>
          <p:nvPr/>
        </p:nvSpPr>
        <p:spPr>
          <a:xfrm>
            <a:off x="965200" y="1447800"/>
            <a:ext cx="15011400" cy="69352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81279" tIns="81279" rIns="81279" bIns="81279" numCol="1" spcCol="38100" rtlCol="0" anchor="t">
            <a:spAutoFit/>
          </a:bodyPr>
          <a:lstStyle/>
          <a:p>
            <a:r>
              <a:rPr lang="en-US" sz="2000" b="1" dirty="0">
                <a:solidFill>
                  <a:schemeClr val="bg1"/>
                </a:solidFill>
                <a:hlinkClick r:id="rId3"/>
              </a:rPr>
              <a:t>Why Nathan Drake Doesn't Need a Compass</a:t>
            </a:r>
            <a:r>
              <a:rPr lang="en-US" sz="2000" b="1" dirty="0">
                <a:solidFill>
                  <a:schemeClr val="bg1"/>
                </a:solidFill>
              </a:rPr>
              <a:t> </a:t>
            </a:r>
            <a:r>
              <a:rPr lang="en-US" sz="2000" dirty="0">
                <a:solidFill>
                  <a:schemeClr val="bg1"/>
                </a:solidFill>
              </a:rPr>
              <a:t>- Game Maker's Toolkit</a:t>
            </a:r>
          </a:p>
          <a:p>
            <a:endParaRPr lang="en-US" sz="2000" b="1" dirty="0">
              <a:solidFill>
                <a:schemeClr val="bg1"/>
              </a:solidFill>
            </a:endParaRPr>
          </a:p>
          <a:p>
            <a:r>
              <a:rPr lang="en-US" sz="2000" b="1" dirty="0">
                <a:solidFill>
                  <a:schemeClr val="bg1"/>
                </a:solidFill>
                <a:hlinkClick r:id="rId4"/>
              </a:rPr>
              <a:t>Defining Environment Language for Video Games </a:t>
            </a:r>
            <a:r>
              <a:rPr lang="en-US" sz="2000" dirty="0">
                <a:solidFill>
                  <a:schemeClr val="bg1"/>
                </a:solidFill>
              </a:rPr>
              <a:t>- Emilia Schatz, Lead Designer at Naughty Dog</a:t>
            </a:r>
          </a:p>
          <a:p>
            <a:endParaRPr lang="en-US" sz="2000" dirty="0">
              <a:solidFill>
                <a:schemeClr val="bg1"/>
              </a:solidFill>
            </a:endParaRPr>
          </a:p>
          <a:p>
            <a:r>
              <a:rPr lang="en-US" sz="2000" b="1" dirty="0">
                <a:solidFill>
                  <a:schemeClr val="bg1"/>
                </a:solidFill>
                <a:hlinkClick r:id="rId5"/>
              </a:rPr>
              <a:t>The Invisible Hand of Super Metroid</a:t>
            </a:r>
            <a:r>
              <a:rPr lang="en-US" sz="2000" b="1" dirty="0">
                <a:solidFill>
                  <a:schemeClr val="bg1"/>
                </a:solidFill>
              </a:rPr>
              <a:t> – </a:t>
            </a:r>
            <a:r>
              <a:rPr lang="en-US" sz="2000" dirty="0">
                <a:solidFill>
                  <a:schemeClr val="bg1"/>
                </a:solidFill>
              </a:rPr>
              <a:t>Hugo Bille</a:t>
            </a:r>
          </a:p>
          <a:p>
            <a:endParaRPr lang="en-US" sz="2000" dirty="0">
              <a:solidFill>
                <a:schemeClr val="bg1"/>
              </a:solidFill>
            </a:endParaRPr>
          </a:p>
          <a:p>
            <a:r>
              <a:rPr lang="en-US" sz="2000" b="1" dirty="0">
                <a:solidFill>
                  <a:schemeClr val="bg1"/>
                </a:solidFill>
                <a:hlinkClick r:id="rId6"/>
              </a:rPr>
              <a:t>Attention, Not Immersion: Making Your Games Better with Psychology and Playtesting, the Uncharted Way</a:t>
            </a:r>
            <a:r>
              <a:rPr lang="en-US" sz="2000" b="1" dirty="0">
                <a:solidFill>
                  <a:schemeClr val="bg1"/>
                </a:solidFill>
              </a:rPr>
              <a:t> </a:t>
            </a:r>
            <a:r>
              <a:rPr lang="en-US" sz="2000" dirty="0">
                <a:solidFill>
                  <a:schemeClr val="bg1"/>
                </a:solidFill>
              </a:rPr>
              <a:t>– Richard Lemarchand, USC Professor and former Lead Designer at Naughty Dog</a:t>
            </a:r>
          </a:p>
          <a:p>
            <a:endParaRPr lang="en-US" sz="2000" dirty="0">
              <a:solidFill>
                <a:schemeClr val="bg1"/>
              </a:solidFill>
            </a:endParaRPr>
          </a:p>
          <a:p>
            <a:r>
              <a:rPr lang="en-US" sz="2000" b="1" dirty="0">
                <a:solidFill>
                  <a:schemeClr val="bg1"/>
                </a:solidFill>
                <a:hlinkClick r:id="rId7"/>
              </a:rPr>
              <a:t>Singleplayer vs. Multiplayer Level Design: A Paradigm Shift </a:t>
            </a:r>
            <a:r>
              <a:rPr lang="en-US" sz="2000" b="1" dirty="0">
                <a:solidFill>
                  <a:schemeClr val="bg1"/>
                </a:solidFill>
              </a:rPr>
              <a:t>- </a:t>
            </a:r>
            <a:r>
              <a:rPr lang="en-US" sz="2000" dirty="0">
                <a:solidFill>
                  <a:schemeClr val="bg1"/>
                </a:solidFill>
              </a:rPr>
              <a:t>Elisabeth Beinke-Schwartz, Certain Affinity</a:t>
            </a:r>
          </a:p>
          <a:p>
            <a:endParaRPr lang="en-US" sz="2000" dirty="0">
              <a:solidFill>
                <a:schemeClr val="bg1"/>
              </a:solidFill>
            </a:endParaRPr>
          </a:p>
          <a:p>
            <a:r>
              <a:rPr lang="en-US" sz="2000" b="1" dirty="0">
                <a:solidFill>
                  <a:schemeClr val="bg1"/>
                </a:solidFill>
                <a:hlinkClick r:id="rId8"/>
              </a:rPr>
              <a:t>Uncharted 2: Creating an Active Cinematic Experience</a:t>
            </a:r>
            <a:r>
              <a:rPr lang="en-US" sz="2000" b="1" dirty="0">
                <a:solidFill>
                  <a:schemeClr val="bg1"/>
                </a:solidFill>
              </a:rPr>
              <a:t> </a:t>
            </a:r>
            <a:r>
              <a:rPr lang="en-US" sz="2000" dirty="0">
                <a:solidFill>
                  <a:schemeClr val="bg1"/>
                </a:solidFill>
              </a:rPr>
              <a:t>- Bruce Straley &amp; Neil Druckman</a:t>
            </a:r>
          </a:p>
          <a:p>
            <a:endParaRPr lang="en-US" sz="2000" dirty="0">
              <a:solidFill>
                <a:schemeClr val="bg1"/>
              </a:solidFill>
            </a:endParaRPr>
          </a:p>
          <a:p>
            <a:pPr>
              <a:buFont typeface="Arial" pitchFamily="34" charset="0"/>
              <a:buChar char="•"/>
            </a:pPr>
            <a:endParaRPr lang="en-US" sz="2000" dirty="0">
              <a:solidFill>
                <a:schemeClr val="bg1"/>
              </a:solidFill>
            </a:endParaRPr>
          </a:p>
          <a:p>
            <a:endParaRPr lang="en-US" sz="2000" dirty="0">
              <a:solidFill>
                <a:schemeClr val="bg1"/>
              </a:solidFill>
            </a:endParaRPr>
          </a:p>
          <a:p>
            <a:endParaRPr lang="en-US" sz="2000" dirty="0">
              <a:solidFill>
                <a:schemeClr val="bg1"/>
              </a:solidFill>
            </a:endParaRPr>
          </a:p>
          <a:p>
            <a:endParaRPr lang="en-US" sz="2000" dirty="0"/>
          </a:p>
          <a:p>
            <a:endParaRPr lang="en-US" sz="2000" dirty="0"/>
          </a:p>
          <a:p>
            <a:endParaRPr lang="en-US" sz="2000" dirty="0">
              <a:solidFill>
                <a:schemeClr val="bg1"/>
              </a:solidFill>
            </a:endParaRPr>
          </a:p>
          <a:p>
            <a:endParaRPr lang="en-US" sz="2000" dirty="0">
              <a:solidFill>
                <a:schemeClr val="bg1"/>
              </a:solidFill>
            </a:endParaRPr>
          </a:p>
          <a:p>
            <a:endParaRPr lang="en-US" sz="2000" dirty="0">
              <a:solidFill>
                <a:schemeClr val="bg1"/>
              </a:solidFill>
            </a:endParaRPr>
          </a:p>
          <a:p>
            <a:endParaRPr lang="en-US" sz="2000" dirty="0">
              <a:solidFill>
                <a:schemeClr val="bg1"/>
              </a:solidFill>
            </a:endParaRPr>
          </a:p>
        </p:txBody>
      </p:sp>
      <p:pic>
        <p:nvPicPr>
          <p:cNvPr id="109570" name="Picture 2" descr="https://images-na.ssl-images-amazon.com/images/I/81zpLhP1gWL._AC_UL320_SR210,320_.jpg"/>
          <p:cNvPicPr>
            <a:picLocks noChangeAspect="1" noChangeArrowheads="1"/>
          </p:cNvPicPr>
          <p:nvPr/>
        </p:nvPicPr>
        <p:blipFill>
          <a:blip r:embed="rId9" cstate="print"/>
          <a:srcRect/>
          <a:stretch>
            <a:fillRect/>
          </a:stretch>
        </p:blipFill>
        <p:spPr bwMode="auto">
          <a:xfrm>
            <a:off x="4778628" y="5662508"/>
            <a:ext cx="1994978" cy="3039966"/>
          </a:xfrm>
          <a:prstGeom prst="rect">
            <a:avLst/>
          </a:prstGeom>
          <a:noFill/>
          <a:ln>
            <a:solidFill>
              <a:schemeClr val="bg1"/>
            </a:solidFill>
          </a:ln>
        </p:spPr>
      </p:pic>
      <p:pic>
        <p:nvPicPr>
          <p:cNvPr id="5" name="Picture 2" descr="https://images-na.ssl-images-amazon.com/images/I/41EoL6mDJFL._SX362_BO1,204,203,200_.jpg"/>
          <p:cNvPicPr>
            <a:picLocks noChangeAspect="1" noChangeArrowheads="1"/>
          </p:cNvPicPr>
          <p:nvPr/>
        </p:nvPicPr>
        <p:blipFill>
          <a:blip r:embed="rId10" cstate="print"/>
          <a:srcRect/>
          <a:stretch>
            <a:fillRect/>
          </a:stretch>
        </p:blipFill>
        <p:spPr bwMode="auto">
          <a:xfrm>
            <a:off x="7254452" y="5618271"/>
            <a:ext cx="2217530" cy="3039966"/>
          </a:xfrm>
          <a:prstGeom prst="rect">
            <a:avLst/>
          </a:prstGeom>
          <a:noFill/>
          <a:ln>
            <a:solidFill>
              <a:schemeClr val="bg1"/>
            </a:solidFill>
          </a:ln>
        </p:spPr>
      </p:pic>
      <p:pic>
        <p:nvPicPr>
          <p:cNvPr id="6" name="Picture 2" descr="https://images-na.ssl-images-amazon.com/images/I/411HRB1dUHL.jpg"/>
          <p:cNvPicPr>
            <a:picLocks noChangeAspect="1" noChangeArrowheads="1"/>
          </p:cNvPicPr>
          <p:nvPr/>
        </p:nvPicPr>
        <p:blipFill>
          <a:blip r:embed="rId11" cstate="print"/>
          <a:srcRect/>
          <a:stretch>
            <a:fillRect/>
          </a:stretch>
        </p:blipFill>
        <p:spPr bwMode="auto">
          <a:xfrm>
            <a:off x="1252010" y="6114349"/>
            <a:ext cx="3039966" cy="2188776"/>
          </a:xfrm>
          <a:prstGeom prst="rect">
            <a:avLst/>
          </a:prstGeom>
          <a:noFill/>
          <a:ln>
            <a:solidFill>
              <a:schemeClr val="bg1"/>
            </a:solidFill>
          </a:ln>
        </p:spPr>
      </p:pic>
      <p:pic>
        <p:nvPicPr>
          <p:cNvPr id="109572" name="Picture 4" descr="https://images.tandf.co.uk/common/jackets/amazon/978146658/9781466585416.jpg"/>
          <p:cNvPicPr>
            <a:picLocks noChangeAspect="1" noChangeArrowheads="1"/>
          </p:cNvPicPr>
          <p:nvPr/>
        </p:nvPicPr>
        <p:blipFill>
          <a:blip r:embed="rId12" cstate="print"/>
          <a:srcRect/>
          <a:stretch>
            <a:fillRect/>
          </a:stretch>
        </p:blipFill>
        <p:spPr bwMode="auto">
          <a:xfrm>
            <a:off x="9952828" y="5662508"/>
            <a:ext cx="2420410" cy="2987474"/>
          </a:xfrm>
          <a:prstGeom prst="rect">
            <a:avLst/>
          </a:prstGeom>
          <a:noFill/>
          <a:ln>
            <a:solidFill>
              <a:schemeClr val="bg1"/>
            </a:solidFill>
          </a:ln>
        </p:spPr>
      </p:pic>
      <p:pic>
        <p:nvPicPr>
          <p:cNvPr id="8" name="Picture 6" descr="Image result for robert mckee story">
            <a:extLst>
              <a:ext uri="{FF2B5EF4-FFF2-40B4-BE49-F238E27FC236}">
                <a16:creationId xmlns:a16="http://schemas.microsoft.com/office/drawing/2014/main" id="{751E7CCC-0108-42A2-8C4B-CF9B04280C15}"/>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2987966" y="5671105"/>
            <a:ext cx="1994978" cy="2981054"/>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med"/>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lick to edit Master text styles…"/>
          <p:cNvSpPr txBox="1">
            <a:spLocks noGrp="1"/>
          </p:cNvSpPr>
          <p:nvPr>
            <p:ph type="body" idx="4294967295"/>
          </p:nvPr>
        </p:nvSpPr>
        <p:spPr>
          <a:xfrm>
            <a:off x="1727200" y="1541464"/>
            <a:ext cx="5808663" cy="3640137"/>
          </a:xfrm>
          <a:prstGeom prst="rect">
            <a:avLst/>
          </a:prstGeom>
        </p:spPr>
        <p:txBody>
          <a:bodyPr>
            <a:normAutofit/>
          </a:bodyPr>
          <a:lstStyle>
            <a:lvl1pPr marL="0" indent="0">
              <a:defRPr>
                <a:latin typeface="Arial"/>
                <a:ea typeface="Arial"/>
                <a:cs typeface="Arial"/>
                <a:sym typeface="Arial"/>
              </a:defRPr>
            </a:lvl1pPr>
            <a:lvl2pPr marL="957262" indent="-500062">
              <a:spcBef>
                <a:spcPts val="0"/>
              </a:spcBef>
              <a:defRPr sz="4200">
                <a:latin typeface="Arial"/>
                <a:ea typeface="Arial"/>
                <a:cs typeface="Arial"/>
                <a:sym typeface="Arial"/>
              </a:defRPr>
            </a:lvl2pPr>
            <a:lvl3pPr>
              <a:spcBef>
                <a:spcPts val="0"/>
              </a:spcBef>
              <a:defRPr sz="3400">
                <a:latin typeface="Arial"/>
                <a:ea typeface="Arial"/>
                <a:cs typeface="Arial"/>
                <a:sym typeface="Arial"/>
              </a:defRPr>
            </a:lvl3pPr>
            <a:lvl4pPr>
              <a:spcBef>
                <a:spcPts val="0"/>
              </a:spcBef>
              <a:defRPr sz="3200">
                <a:latin typeface="Arial"/>
                <a:ea typeface="Arial"/>
                <a:cs typeface="Arial"/>
                <a:sym typeface="Arial"/>
              </a:defRPr>
            </a:lvl4pPr>
            <a:lvl5pPr>
              <a:spcBef>
                <a:spcPts val="0"/>
              </a:spcBef>
              <a:defRPr sz="3200">
                <a:latin typeface="Arial"/>
                <a:ea typeface="Arial"/>
                <a:cs typeface="Arial"/>
                <a:sym typeface="Arial"/>
              </a:defRPr>
            </a:lvl5pPr>
          </a:lstStyle>
          <a:p>
            <a:pPr>
              <a:buNone/>
            </a:pPr>
            <a:r>
              <a:rPr lang="en-US" b="1" dirty="0">
                <a:solidFill>
                  <a:schemeClr val="bg1"/>
                </a:solidFill>
              </a:rPr>
              <a:t>Any Questions?</a:t>
            </a:r>
            <a:endParaRPr b="1" dirty="0">
              <a:solidFill>
                <a:schemeClr val="bg1"/>
              </a:solidFill>
            </a:endParaRPr>
          </a:p>
        </p:txBody>
      </p:sp>
      <p:sp>
        <p:nvSpPr>
          <p:cNvPr id="4" name="Click to edit Master text styles…"/>
          <p:cNvSpPr txBox="1">
            <a:spLocks/>
          </p:cNvSpPr>
          <p:nvPr/>
        </p:nvSpPr>
        <p:spPr>
          <a:xfrm>
            <a:off x="8890000" y="1752600"/>
            <a:ext cx="6934200" cy="3640667"/>
          </a:xfrm>
          <a:prstGeom prst="rect">
            <a:avLst/>
          </a:prstGeom>
          <a:ln w="12700">
            <a:solidFill>
              <a:schemeClr val="accent1"/>
            </a:solidFill>
            <a:miter lim="400000"/>
          </a:ln>
          <a:extLst>
            <a:ext uri="{C572A759-6A51-4108-AA02-DFA0A04FC94B}">
              <ma14:wrappingTextBoxFlag xmlns:ma14="http://schemas.microsoft.com/office/mac/drawingml/2011/main" xmlns="" val="1"/>
            </a:ext>
          </a:extLst>
        </p:spPr>
        <p:txBody>
          <a:bodyPr lIns="81279" tIns="81279" rIns="81279" bIns="81279">
            <a:normAutofit fontScale="92500" lnSpcReduction="10000"/>
          </a:bodyPr>
          <a:lstStyle>
            <a:lvl1pPr marL="0" indent="0">
              <a:defRPr>
                <a:latin typeface="Arial"/>
                <a:ea typeface="Arial"/>
                <a:cs typeface="Arial"/>
                <a:sym typeface="Arial"/>
              </a:defRPr>
            </a:lvl1pPr>
            <a:lvl2pPr marL="957262" indent="-500062">
              <a:spcBef>
                <a:spcPts val="0"/>
              </a:spcBef>
              <a:defRPr sz="4200">
                <a:latin typeface="Arial"/>
                <a:ea typeface="Arial"/>
                <a:cs typeface="Arial"/>
                <a:sym typeface="Arial"/>
              </a:defRPr>
            </a:lvl2pPr>
            <a:lvl3pPr>
              <a:spcBef>
                <a:spcPts val="0"/>
              </a:spcBef>
              <a:defRPr sz="3400">
                <a:latin typeface="Arial"/>
                <a:ea typeface="Arial"/>
                <a:cs typeface="Arial"/>
                <a:sym typeface="Arial"/>
              </a:defRPr>
            </a:lvl3pPr>
            <a:lvl4pPr>
              <a:spcBef>
                <a:spcPts val="0"/>
              </a:spcBef>
              <a:defRPr sz="3200">
                <a:latin typeface="Arial"/>
                <a:ea typeface="Arial"/>
                <a:cs typeface="Arial"/>
                <a:sym typeface="Arial"/>
              </a:defRPr>
            </a:lvl4pPr>
            <a:lvl5pPr>
              <a:spcBef>
                <a:spcPts val="0"/>
              </a:spcBef>
              <a:defRPr sz="3200">
                <a:latin typeface="Arial"/>
                <a:ea typeface="Arial"/>
                <a:cs typeface="Arial"/>
                <a:sym typeface="Arial"/>
              </a:defRPr>
            </a:lvl5pPr>
          </a:lstStyle>
          <a:p>
            <a:pPr marL="0" marR="0" lvl="0" indent="0" algn="l" defTabSz="1625600" rtl="0" eaLnBrk="1" fontAlgn="auto" latinLnBrk="0" hangingPunct="1">
              <a:lnSpc>
                <a:spcPct val="100000"/>
              </a:lnSpc>
              <a:spcBef>
                <a:spcPts val="1100"/>
              </a:spcBef>
              <a:spcAft>
                <a:spcPts val="0"/>
              </a:spcAft>
              <a:buClr>
                <a:srgbClr val="000000"/>
              </a:buClr>
              <a:buSzPct val="75000"/>
              <a:tabLst/>
              <a:defRPr/>
            </a:pPr>
            <a:r>
              <a:rPr kumimoji="0" lang="en-US" sz="4800" b="1" i="0" u="sng" strike="noStrike" kern="0" cap="none" spc="0" normalizeH="0" baseline="0" noProof="0" dirty="0">
                <a:ln>
                  <a:noFill/>
                </a:ln>
                <a:solidFill>
                  <a:schemeClr val="bg1"/>
                </a:solidFill>
                <a:effectLst/>
                <a:uLnTx/>
                <a:uFillTx/>
                <a:latin typeface="Arial"/>
                <a:ea typeface="Arial"/>
                <a:cs typeface="Arial"/>
                <a:sym typeface="Arial"/>
              </a:rPr>
              <a:t>Contact Info:</a:t>
            </a:r>
            <a:br>
              <a:rPr kumimoji="0" lang="en-US" sz="4800" b="1" i="0" u="sng" strike="noStrike" kern="0" cap="none" spc="0" normalizeH="0" baseline="0" noProof="0" dirty="0">
                <a:ln>
                  <a:noFill/>
                </a:ln>
                <a:solidFill>
                  <a:schemeClr val="bg1"/>
                </a:solidFill>
                <a:effectLst/>
                <a:uLnTx/>
                <a:uFillTx/>
                <a:latin typeface="Arial"/>
                <a:ea typeface="Arial"/>
                <a:cs typeface="Arial"/>
                <a:sym typeface="Arial"/>
              </a:rPr>
            </a:br>
            <a:endParaRPr kumimoji="0" lang="en-US" sz="4800" b="1" i="0" u="sng" strike="noStrike" kern="0" cap="none" spc="0" normalizeH="0" baseline="0" noProof="0" dirty="0">
              <a:ln>
                <a:noFill/>
              </a:ln>
              <a:solidFill>
                <a:schemeClr val="bg1"/>
              </a:solidFill>
              <a:effectLst/>
              <a:uLnTx/>
              <a:uFillTx/>
              <a:latin typeface="Arial"/>
              <a:ea typeface="Arial"/>
              <a:cs typeface="Arial"/>
              <a:sym typeface="Arial"/>
            </a:endParaRPr>
          </a:p>
          <a:p>
            <a:pPr marL="0" marR="0" lvl="0" indent="0" algn="l" defTabSz="1625600" rtl="0" eaLnBrk="1" fontAlgn="auto" latinLnBrk="0" hangingPunct="1">
              <a:lnSpc>
                <a:spcPct val="100000"/>
              </a:lnSpc>
              <a:spcBef>
                <a:spcPts val="1100"/>
              </a:spcBef>
              <a:spcAft>
                <a:spcPts val="0"/>
              </a:spcAft>
              <a:buClr>
                <a:srgbClr val="000000"/>
              </a:buClr>
              <a:buSzPct val="75000"/>
              <a:tabLst/>
              <a:defRPr/>
            </a:pPr>
            <a:r>
              <a:rPr lang="en-US" sz="4800" dirty="0">
                <a:solidFill>
                  <a:srgbClr val="000000"/>
                </a:solidFill>
              </a:rPr>
              <a:t>         </a:t>
            </a:r>
            <a:r>
              <a:rPr lang="en-US" sz="4800" dirty="0">
                <a:solidFill>
                  <a:schemeClr val="tx1">
                    <a:lumMod val="60000"/>
                    <a:lumOff val="40000"/>
                  </a:schemeClr>
                </a:solidFill>
              </a:rPr>
              <a:t>@davidshaver</a:t>
            </a:r>
            <a:br>
              <a:rPr lang="en-US" sz="4800" dirty="0">
                <a:solidFill>
                  <a:srgbClr val="000000"/>
                </a:solidFill>
              </a:rPr>
            </a:br>
            <a:endParaRPr lang="en-US" sz="4800" dirty="0">
              <a:solidFill>
                <a:srgbClr val="000000"/>
              </a:solidFill>
            </a:endParaRPr>
          </a:p>
          <a:p>
            <a:pPr marL="0" marR="0" lvl="0" indent="0" algn="l" defTabSz="1625600" rtl="0" eaLnBrk="1" fontAlgn="auto" latinLnBrk="0" hangingPunct="1">
              <a:lnSpc>
                <a:spcPct val="100000"/>
              </a:lnSpc>
              <a:spcBef>
                <a:spcPts val="1100"/>
              </a:spcBef>
              <a:spcAft>
                <a:spcPts val="0"/>
              </a:spcAft>
              <a:buClr>
                <a:srgbClr val="000000"/>
              </a:buClr>
              <a:buSzPct val="75000"/>
              <a:tabLst/>
              <a:defRPr/>
            </a:pPr>
            <a:r>
              <a:rPr lang="en-US" sz="4800" dirty="0">
                <a:solidFill>
                  <a:srgbClr val="0F5AF1"/>
                </a:solidFill>
              </a:rPr>
              <a:t>         </a:t>
            </a:r>
            <a:r>
              <a:rPr lang="en-US" sz="4800" u="sng" dirty="0">
                <a:solidFill>
                  <a:schemeClr val="tx1">
                    <a:lumMod val="60000"/>
                    <a:lumOff val="40000"/>
                  </a:schemeClr>
                </a:solidFill>
              </a:rPr>
              <a:t>www.davidshaver.net</a:t>
            </a:r>
            <a:endParaRPr kumimoji="0" lang="en-US" sz="4800" i="0" u="sng" strike="noStrike" kern="0" cap="none" spc="0" normalizeH="0" baseline="0" noProof="0" dirty="0">
              <a:ln>
                <a:noFill/>
              </a:ln>
              <a:solidFill>
                <a:schemeClr val="tx1">
                  <a:lumMod val="60000"/>
                  <a:lumOff val="40000"/>
                </a:schemeClr>
              </a:solidFill>
              <a:effectLst/>
              <a:uLnTx/>
              <a:uFillTx/>
              <a:latin typeface="Arial"/>
              <a:ea typeface="Arial"/>
              <a:cs typeface="Arial"/>
              <a:sym typeface="Arial"/>
            </a:endParaRPr>
          </a:p>
        </p:txBody>
      </p:sp>
      <p:pic>
        <p:nvPicPr>
          <p:cNvPr id="15362" name="Picture 2" descr="https://typeset-beta.imgix.net/elite-daily/2017/09/29093813/david-pumpkins.jpg?w=748&amp;h=448&amp;fit=crop&amp;crop=faces&amp;auto=format&amp;q=70"/>
          <p:cNvPicPr>
            <a:picLocks noChangeAspect="1" noChangeArrowheads="1"/>
          </p:cNvPicPr>
          <p:nvPr/>
        </p:nvPicPr>
        <p:blipFill>
          <a:blip r:embed="rId3" cstate="print"/>
          <a:srcRect/>
          <a:stretch>
            <a:fillRect/>
          </a:stretch>
        </p:blipFill>
        <p:spPr bwMode="auto">
          <a:xfrm>
            <a:off x="953294" y="2535812"/>
            <a:ext cx="6858000" cy="4107466"/>
          </a:xfrm>
          <a:prstGeom prst="rect">
            <a:avLst/>
          </a:prstGeom>
          <a:noFill/>
          <a:effectLst>
            <a:outerShdw blurRad="50800" dist="38100" dir="2700000" algn="tl" rotWithShape="0">
              <a:prstClr val="black">
                <a:alpha val="40000"/>
              </a:prstClr>
            </a:outerShdw>
          </a:effectLst>
        </p:spPr>
      </p:pic>
      <p:pic>
        <p:nvPicPr>
          <p:cNvPr id="15364" name="Picture 4" descr="https://upload.wikimedia.org/wikipedia/de/thumb/9/9f/Twitter_bird_logo_2012.svg/1259px-Twitter_bird_logo_2012.svg.png"/>
          <p:cNvPicPr>
            <a:picLocks noChangeAspect="1" noChangeArrowheads="1"/>
          </p:cNvPicPr>
          <p:nvPr/>
        </p:nvPicPr>
        <p:blipFill>
          <a:blip r:embed="rId4" cstate="print"/>
          <a:srcRect/>
          <a:stretch>
            <a:fillRect/>
          </a:stretch>
        </p:blipFill>
        <p:spPr bwMode="auto">
          <a:xfrm>
            <a:off x="9271000" y="2819400"/>
            <a:ext cx="990600" cy="805698"/>
          </a:xfrm>
          <a:prstGeom prst="rect">
            <a:avLst/>
          </a:prstGeom>
          <a:noFill/>
        </p:spPr>
      </p:pic>
      <p:pic>
        <p:nvPicPr>
          <p:cNvPr id="15366" name="Picture 6" descr="http://www.pngmart.com/files/3/World-Wide-Web-PNG-Clipart.png"/>
          <p:cNvPicPr>
            <a:picLocks noChangeAspect="1" noChangeArrowheads="1"/>
          </p:cNvPicPr>
          <p:nvPr/>
        </p:nvPicPr>
        <p:blipFill>
          <a:blip r:embed="rId5" cstate="print"/>
          <a:srcRect/>
          <a:stretch>
            <a:fillRect/>
          </a:stretch>
        </p:blipFill>
        <p:spPr bwMode="auto">
          <a:xfrm>
            <a:off x="9118600" y="4114800"/>
            <a:ext cx="1066800" cy="1066801"/>
          </a:xfrm>
          <a:prstGeom prst="rect">
            <a:avLst/>
          </a:prstGeom>
          <a:noFill/>
        </p:spPr>
      </p:pic>
    </p:spTree>
  </p:cSld>
  <p:clrMapOvr>
    <a:masterClrMapping/>
  </p:clrMapOvr>
  <p:transition spd="med"/>
</p:sld>
</file>

<file path=ppt/theme/theme1.xml><?xml version="1.0" encoding="utf-8"?>
<a:theme xmlns:a="http://schemas.openxmlformats.org/drawingml/2006/main" name="Recommending A Strategy">
  <a:themeElements>
    <a:clrScheme name="Custom 2">
      <a:dk1>
        <a:srgbClr val="1F497D"/>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4F81BD"/>
      </a:hlink>
      <a:folHlink>
        <a:srgbClr val="4F81BD"/>
      </a:folHlink>
    </a:clrScheme>
    <a:fontScheme name="Recommending A Strategy">
      <a:majorFont>
        <a:latin typeface="Verdana"/>
        <a:ea typeface="Verdana"/>
        <a:cs typeface="Verdana"/>
      </a:majorFont>
      <a:minorFont>
        <a:latin typeface="Helvetica"/>
        <a:ea typeface="Helvetica"/>
        <a:cs typeface="Helvetica"/>
      </a:minorFont>
    </a:fontScheme>
    <a:fmtScheme name="Recommending A Strateg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63500" dist="254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38100" cap="flat">
          <a:solidFill>
            <a:schemeClr val="accent1"/>
          </a:solidFill>
          <a:prstDash val="solid"/>
          <a:round/>
        </a:ln>
        <a:effectLst/>
        <a:sp3d/>
      </a:spPr>
      <a:bodyPr rot="0" spcFirstLastPara="1" vertOverflow="overflow" horzOverflow="overflow" vert="horz" wrap="square" lIns="81279" tIns="81279" rIns="81279" bIns="81279" numCol="1" spcCol="38100" rtlCol="0" anchor="t">
        <a:spAutoFit/>
      </a:bodyPr>
      <a:lstStyle>
        <a:def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chemeClr val="accent1"/>
          </a:solidFill>
          <a:prstDash val="solid"/>
          <a:round/>
        </a:ln>
        <a:effectLst>
          <a:outerShdw blurRad="63500" dist="254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81279" tIns="81279" rIns="81279" bIns="81279" numCol="1" spcCol="38100" rtlCol="0" anchor="t">
        <a:spAutoFit/>
      </a:bodyPr>
      <a:lstStyle>
        <a:def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Recommending A Strategy">
  <a:themeElements>
    <a:clrScheme name="Recommending A Strategy">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Recommending A Strategy">
      <a:majorFont>
        <a:latin typeface="Verdana"/>
        <a:ea typeface="Verdana"/>
        <a:cs typeface="Verdana"/>
      </a:majorFont>
      <a:minorFont>
        <a:latin typeface="Helvetica"/>
        <a:ea typeface="Helvetica"/>
        <a:cs typeface="Helvetica"/>
      </a:minorFont>
    </a:fontScheme>
    <a:fmtScheme name="Recommending A Strateg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63500" dist="254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38100" cap="flat">
          <a:solidFill>
            <a:schemeClr val="accent1"/>
          </a:solidFill>
          <a:prstDash val="solid"/>
          <a:round/>
        </a:ln>
        <a:effectLst/>
        <a:sp3d/>
      </a:spPr>
      <a:bodyPr rot="0" spcFirstLastPara="1" vertOverflow="overflow" horzOverflow="overflow" vert="horz" wrap="square" lIns="81279" tIns="81279" rIns="81279" bIns="81279" numCol="1" spcCol="38100" rtlCol="0" anchor="t">
        <a:spAutoFit/>
      </a:bodyPr>
      <a:lstStyle>
        <a:def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chemeClr val="accent1"/>
          </a:solidFill>
          <a:prstDash val="solid"/>
          <a:round/>
        </a:ln>
        <a:effectLst>
          <a:outerShdw blurRad="63500" dist="254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81279" tIns="81279" rIns="81279" bIns="81279" numCol="1" spcCol="38100" rtlCol="0" anchor="t">
        <a:spAutoFit/>
      </a:bodyPr>
      <a:lstStyle>
        <a:defPPr marL="0" marR="0" indent="0" algn="l" defTabSz="16256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1F497D"/>
            </a:solidFill>
            <a:effectLst/>
            <a:uFillTx/>
            <a:latin typeface="+mj-lt"/>
            <a:ea typeface="+mj-ea"/>
            <a:cs typeface="+mj-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76384</TotalTime>
  <Words>8867</Words>
  <Application>Microsoft Office PowerPoint</Application>
  <PresentationFormat>Custom</PresentationFormat>
  <Paragraphs>1561</Paragraphs>
  <Slides>218</Slides>
  <Notes>218</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218</vt:i4>
      </vt:variant>
    </vt:vector>
  </HeadingPairs>
  <TitlesOfParts>
    <vt:vector size="223" baseType="lpstr">
      <vt:lpstr>Arial</vt:lpstr>
      <vt:lpstr>Calibri</vt:lpstr>
      <vt:lpstr>Verdana</vt:lpstr>
      <vt:lpstr>Wingdings</vt:lpstr>
      <vt:lpstr>Recommending A Strategy</vt:lpstr>
      <vt:lpstr>Invisible Intuition: Blockmesh and Lighting Tips to Guide Players  David Shaver Game Designer, Naughty Dog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Title  David Shaver Game Designer, Naughty Dog</dc:title>
  <dc:creator>David Shaver</dc:creator>
  <cp:lastModifiedBy>David Shaver</cp:lastModifiedBy>
  <cp:revision>2328</cp:revision>
  <dcterms:modified xsi:type="dcterms:W3CDTF">2018-04-10T05:00:02Z</dcterms:modified>
</cp:coreProperties>
</file>